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notesMasterIdLst>
    <p:notesMasterId r:id="rId2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21" autoAdjust="0"/>
    <p:restoredTop sz="70763" autoAdjust="0"/>
  </p:normalViewPr>
  <p:slideViewPr>
    <p:cSldViewPr snapToGrid="0">
      <p:cViewPr varScale="1">
        <p:scale>
          <a:sx n="67" d="100"/>
          <a:sy n="67" d="100"/>
        </p:scale>
        <p:origin x="1291"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1"/>
            <a:ext cx="2971800" cy="458788"/>
          </a:xfrm>
          <a:prstGeom prst="rect">
            <a:avLst/>
          </a:prstGeom>
        </p:spPr>
        <p:txBody>
          <a:bodyPr vert="horz" lIns="91440" tIns="45720" rIns="91440" bIns="45720" rtlCol="0"/>
          <a:lstStyle>
            <a:lvl1pPr algn="r">
              <a:defRPr sz="1200"/>
            </a:lvl1pPr>
          </a:lstStyle>
          <a:p>
            <a:fld id="{C4B2D49F-950E-43E1-A59D-AE4DC2BF9A69}" type="datetimeFigureOut">
              <a:rPr lang="en-US" smtClean="0"/>
              <a:t>6/30/2026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49"/>
            <a:ext cx="5486400" cy="3600451"/>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50F638-88F2-41D2-A3F8-9F7445D98D91}" type="slidenum">
              <a:rPr lang="en-US" smtClean="0"/>
              <a:t>‹#›</a:t>
            </a:fld>
            <a:endParaRPr lang="en-US"/>
          </a:p>
        </p:txBody>
      </p:sp>
    </p:spTree>
    <p:extLst>
      <p:ext uri="{BB962C8B-B14F-4D97-AF65-F5344CB8AC3E}">
        <p14:creationId xmlns:p14="http://schemas.microsoft.com/office/powerpoint/2010/main" val="30200226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150F638-88F2-41D2-A3F8-9F7445D98D91}" type="slidenum">
              <a:rPr lang="en-US" smtClean="0"/>
              <a:t>1</a:t>
            </a:fld>
            <a:endParaRPr lang="en-US"/>
          </a:p>
        </p:txBody>
      </p:sp>
    </p:spTree>
    <p:extLst>
      <p:ext uri="{BB962C8B-B14F-4D97-AF65-F5344CB8AC3E}">
        <p14:creationId xmlns:p14="http://schemas.microsoft.com/office/powerpoint/2010/main" val="3933294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150F638-88F2-41D2-A3F8-9F7445D98D91}" type="slidenum">
              <a:rPr lang="en-US" smtClean="0"/>
              <a:t>10</a:t>
            </a:fld>
            <a:endParaRPr lang="en-US"/>
          </a:p>
        </p:txBody>
      </p:sp>
    </p:spTree>
    <p:extLst>
      <p:ext uri="{BB962C8B-B14F-4D97-AF65-F5344CB8AC3E}">
        <p14:creationId xmlns:p14="http://schemas.microsoft.com/office/powerpoint/2010/main" val="42255045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150F638-88F2-41D2-A3F8-9F7445D98D91}" type="slidenum">
              <a:rPr lang="en-US" smtClean="0"/>
              <a:t>11</a:t>
            </a:fld>
            <a:endParaRPr lang="en-US"/>
          </a:p>
        </p:txBody>
      </p:sp>
    </p:spTree>
    <p:extLst>
      <p:ext uri="{BB962C8B-B14F-4D97-AF65-F5344CB8AC3E}">
        <p14:creationId xmlns:p14="http://schemas.microsoft.com/office/powerpoint/2010/main" val="19786963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An intrusion occurs when a vehicle enters a protected work area. These incidents are among the most dangerous situations highway workers face.</a:t>
            </a:r>
            <a:endParaRPr lang="en-US" dirty="0"/>
          </a:p>
        </p:txBody>
      </p:sp>
      <p:sp>
        <p:nvSpPr>
          <p:cNvPr id="4" name="Slide Number Placeholder 3"/>
          <p:cNvSpPr>
            <a:spLocks noGrp="1"/>
          </p:cNvSpPr>
          <p:nvPr>
            <p:ph type="sldNum" sz="quarter" idx="5"/>
          </p:nvPr>
        </p:nvSpPr>
        <p:spPr/>
        <p:txBody>
          <a:bodyPr/>
          <a:lstStyle/>
          <a:p>
            <a:fld id="{E150F638-88F2-41D2-A3F8-9F7445D98D91}" type="slidenum">
              <a:rPr lang="en-US" smtClean="0"/>
              <a:t>12</a:t>
            </a:fld>
            <a:endParaRPr lang="en-US"/>
          </a:p>
        </p:txBody>
      </p:sp>
    </p:spTree>
    <p:extLst>
      <p:ext uri="{BB962C8B-B14F-4D97-AF65-F5344CB8AC3E}">
        <p14:creationId xmlns:p14="http://schemas.microsoft.com/office/powerpoint/2010/main" val="8832334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150F638-88F2-41D2-A3F8-9F7445D98D91}" type="slidenum">
              <a:rPr lang="en-US" smtClean="0"/>
              <a:t>13</a:t>
            </a:fld>
            <a:endParaRPr lang="en-US"/>
          </a:p>
        </p:txBody>
      </p:sp>
    </p:spTree>
    <p:extLst>
      <p:ext uri="{BB962C8B-B14F-4D97-AF65-F5344CB8AC3E}">
        <p14:creationId xmlns:p14="http://schemas.microsoft.com/office/powerpoint/2010/main" val="12107093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150F638-88F2-41D2-A3F8-9F7445D98D91}" type="slidenum">
              <a:rPr lang="en-US" smtClean="0"/>
              <a:t>14</a:t>
            </a:fld>
            <a:endParaRPr lang="en-US"/>
          </a:p>
        </p:txBody>
      </p:sp>
    </p:spTree>
    <p:extLst>
      <p:ext uri="{BB962C8B-B14F-4D97-AF65-F5344CB8AC3E}">
        <p14:creationId xmlns:p14="http://schemas.microsoft.com/office/powerpoint/2010/main" val="11475493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150F638-88F2-41D2-A3F8-9F7445D98D91}" type="slidenum">
              <a:rPr lang="en-US" smtClean="0"/>
              <a:t>15</a:t>
            </a:fld>
            <a:endParaRPr lang="en-US"/>
          </a:p>
        </p:txBody>
      </p:sp>
    </p:spTree>
    <p:extLst>
      <p:ext uri="{BB962C8B-B14F-4D97-AF65-F5344CB8AC3E}">
        <p14:creationId xmlns:p14="http://schemas.microsoft.com/office/powerpoint/2010/main" val="28694664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150F638-88F2-41D2-A3F8-9F7445D98D91}" type="slidenum">
              <a:rPr lang="en-US" smtClean="0"/>
              <a:t>16</a:t>
            </a:fld>
            <a:endParaRPr lang="en-US"/>
          </a:p>
        </p:txBody>
      </p:sp>
    </p:spTree>
    <p:extLst>
      <p:ext uri="{BB962C8B-B14F-4D97-AF65-F5344CB8AC3E}">
        <p14:creationId xmlns:p14="http://schemas.microsoft.com/office/powerpoint/2010/main" val="27274656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The goal is not simply issuing tickets. The goal is preventing injuries and fatalities.</a:t>
            </a:r>
            <a:endParaRPr lang="en-US" dirty="0"/>
          </a:p>
        </p:txBody>
      </p:sp>
      <p:sp>
        <p:nvSpPr>
          <p:cNvPr id="4" name="Slide Number Placeholder 3"/>
          <p:cNvSpPr>
            <a:spLocks noGrp="1"/>
          </p:cNvSpPr>
          <p:nvPr>
            <p:ph type="sldNum" sz="quarter" idx="5"/>
          </p:nvPr>
        </p:nvSpPr>
        <p:spPr/>
        <p:txBody>
          <a:bodyPr/>
          <a:lstStyle/>
          <a:p>
            <a:fld id="{E150F638-88F2-41D2-A3F8-9F7445D98D91}" type="slidenum">
              <a:rPr lang="en-US" smtClean="0"/>
              <a:t>17</a:t>
            </a:fld>
            <a:endParaRPr lang="en-US"/>
          </a:p>
        </p:txBody>
      </p:sp>
    </p:spTree>
    <p:extLst>
      <p:ext uri="{BB962C8B-B14F-4D97-AF65-F5344CB8AC3E}">
        <p14:creationId xmlns:p14="http://schemas.microsoft.com/office/powerpoint/2010/main" val="27400996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150F638-88F2-41D2-A3F8-9F7445D98D91}" type="slidenum">
              <a:rPr lang="en-US" smtClean="0"/>
              <a:t>18</a:t>
            </a:fld>
            <a:endParaRPr lang="en-US"/>
          </a:p>
        </p:txBody>
      </p:sp>
    </p:spTree>
    <p:extLst>
      <p:ext uri="{BB962C8B-B14F-4D97-AF65-F5344CB8AC3E}">
        <p14:creationId xmlns:p14="http://schemas.microsoft.com/office/powerpoint/2010/main" val="21593571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When workers and law enforcement collaborate, everyone benefits—including the traveling public.</a:t>
            </a:r>
          </a:p>
          <a:p>
            <a:br>
              <a:rPr lang="en-US" dirty="0"/>
            </a:br>
            <a:endParaRPr lang="en-US" dirty="0"/>
          </a:p>
        </p:txBody>
      </p:sp>
      <p:sp>
        <p:nvSpPr>
          <p:cNvPr id="4" name="Slide Number Placeholder 3"/>
          <p:cNvSpPr>
            <a:spLocks noGrp="1"/>
          </p:cNvSpPr>
          <p:nvPr>
            <p:ph type="sldNum" sz="quarter" idx="5"/>
          </p:nvPr>
        </p:nvSpPr>
        <p:spPr/>
        <p:txBody>
          <a:bodyPr/>
          <a:lstStyle/>
          <a:p>
            <a:fld id="{E150F638-88F2-41D2-A3F8-9F7445D98D91}" type="slidenum">
              <a:rPr lang="en-US" smtClean="0"/>
              <a:t>19</a:t>
            </a:fld>
            <a:endParaRPr lang="en-US"/>
          </a:p>
        </p:txBody>
      </p:sp>
    </p:spTree>
    <p:extLst>
      <p:ext uri="{BB962C8B-B14F-4D97-AF65-F5344CB8AC3E}">
        <p14:creationId xmlns:p14="http://schemas.microsoft.com/office/powerpoint/2010/main" val="20089793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Today we'll discuss the history of Operation Hard Hat, how it began, the results it has achieved, and why strong partnerships between highway workers and law enforcement are critical to ensuring every worker returns home safely at the end of the day.</a:t>
            </a:r>
            <a:endParaRPr lang="en-US" dirty="0"/>
          </a:p>
        </p:txBody>
      </p:sp>
      <p:sp>
        <p:nvSpPr>
          <p:cNvPr id="4" name="Slide Number Placeholder 3"/>
          <p:cNvSpPr>
            <a:spLocks noGrp="1"/>
          </p:cNvSpPr>
          <p:nvPr>
            <p:ph type="sldNum" sz="quarter" idx="5"/>
          </p:nvPr>
        </p:nvSpPr>
        <p:spPr/>
        <p:txBody>
          <a:bodyPr/>
          <a:lstStyle/>
          <a:p>
            <a:fld id="{E150F638-88F2-41D2-A3F8-9F7445D98D91}" type="slidenum">
              <a:rPr lang="en-US" smtClean="0"/>
              <a:t>2</a:t>
            </a:fld>
            <a:endParaRPr lang="en-US"/>
          </a:p>
        </p:txBody>
      </p:sp>
    </p:spTree>
    <p:extLst>
      <p:ext uri="{BB962C8B-B14F-4D97-AF65-F5344CB8AC3E}">
        <p14:creationId xmlns:p14="http://schemas.microsoft.com/office/powerpoint/2010/main" val="23145825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150F638-88F2-41D2-A3F8-9F7445D98D91}" type="slidenum">
              <a:rPr lang="en-US" smtClean="0"/>
              <a:t>20</a:t>
            </a:fld>
            <a:endParaRPr lang="en-US"/>
          </a:p>
        </p:txBody>
      </p:sp>
    </p:spTree>
    <p:extLst>
      <p:ext uri="{BB962C8B-B14F-4D97-AF65-F5344CB8AC3E}">
        <p14:creationId xmlns:p14="http://schemas.microsoft.com/office/powerpoint/2010/main" val="5529685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150F638-88F2-41D2-A3F8-9F7445D98D91}" type="slidenum">
              <a:rPr lang="en-US" smtClean="0"/>
              <a:t>21</a:t>
            </a:fld>
            <a:endParaRPr lang="en-US"/>
          </a:p>
        </p:txBody>
      </p:sp>
    </p:spTree>
    <p:extLst>
      <p:ext uri="{BB962C8B-B14F-4D97-AF65-F5344CB8AC3E}">
        <p14:creationId xmlns:p14="http://schemas.microsoft.com/office/powerpoint/2010/main" val="170443530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150F638-88F2-41D2-A3F8-9F7445D98D91}" type="slidenum">
              <a:rPr lang="en-US" smtClean="0"/>
              <a:t>22</a:t>
            </a:fld>
            <a:endParaRPr lang="en-US"/>
          </a:p>
        </p:txBody>
      </p:sp>
    </p:spTree>
    <p:extLst>
      <p:ext uri="{BB962C8B-B14F-4D97-AF65-F5344CB8AC3E}">
        <p14:creationId xmlns:p14="http://schemas.microsoft.com/office/powerpoint/2010/main" val="358014356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150F638-88F2-41D2-A3F8-9F7445D98D91}" type="slidenum">
              <a:rPr lang="en-US" smtClean="0"/>
              <a:t>23</a:t>
            </a:fld>
            <a:endParaRPr lang="en-US"/>
          </a:p>
        </p:txBody>
      </p:sp>
    </p:spTree>
    <p:extLst>
      <p:ext uri="{BB962C8B-B14F-4D97-AF65-F5344CB8AC3E}">
        <p14:creationId xmlns:p14="http://schemas.microsoft.com/office/powerpoint/2010/main" val="30210463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A construction zone is not an inconvenience—it is someone's workplace. Every worker in a hard hat is a parent, spouse, son, daughter, friend, or neighbor.</a:t>
            </a:r>
            <a:endParaRPr lang="en-US" dirty="0"/>
          </a:p>
        </p:txBody>
      </p:sp>
      <p:sp>
        <p:nvSpPr>
          <p:cNvPr id="4" name="Slide Number Placeholder 3"/>
          <p:cNvSpPr>
            <a:spLocks noGrp="1"/>
          </p:cNvSpPr>
          <p:nvPr>
            <p:ph type="sldNum" sz="quarter" idx="5"/>
          </p:nvPr>
        </p:nvSpPr>
        <p:spPr/>
        <p:txBody>
          <a:bodyPr/>
          <a:lstStyle/>
          <a:p>
            <a:fld id="{E150F638-88F2-41D2-A3F8-9F7445D98D91}" type="slidenum">
              <a:rPr lang="en-US" smtClean="0"/>
              <a:t>3</a:t>
            </a:fld>
            <a:endParaRPr lang="en-US"/>
          </a:p>
        </p:txBody>
      </p:sp>
    </p:spTree>
    <p:extLst>
      <p:ext uri="{BB962C8B-B14F-4D97-AF65-F5344CB8AC3E}">
        <p14:creationId xmlns:p14="http://schemas.microsoft.com/office/powerpoint/2010/main" val="7717789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The innovative concept was simple: place troopers directly inside work zones where violations occur and identify drivers who put workers at risk.</a:t>
            </a:r>
          </a:p>
          <a:p>
            <a:br>
              <a:rPr lang="en-US" dirty="0"/>
            </a:br>
            <a:endParaRPr lang="en-US" dirty="0"/>
          </a:p>
        </p:txBody>
      </p:sp>
      <p:sp>
        <p:nvSpPr>
          <p:cNvPr id="4" name="Slide Number Placeholder 3"/>
          <p:cNvSpPr>
            <a:spLocks noGrp="1"/>
          </p:cNvSpPr>
          <p:nvPr>
            <p:ph type="sldNum" sz="quarter" idx="5"/>
          </p:nvPr>
        </p:nvSpPr>
        <p:spPr/>
        <p:txBody>
          <a:bodyPr/>
          <a:lstStyle/>
          <a:p>
            <a:fld id="{E150F638-88F2-41D2-A3F8-9F7445D98D91}" type="slidenum">
              <a:rPr lang="en-US" smtClean="0"/>
              <a:t>4</a:t>
            </a:fld>
            <a:endParaRPr lang="en-US"/>
          </a:p>
        </p:txBody>
      </p:sp>
    </p:spTree>
    <p:extLst>
      <p:ext uri="{BB962C8B-B14F-4D97-AF65-F5344CB8AC3E}">
        <p14:creationId xmlns:p14="http://schemas.microsoft.com/office/powerpoint/2010/main" val="8447901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150F638-88F2-41D2-A3F8-9F7445D98D91}" type="slidenum">
              <a:rPr lang="en-US" smtClean="0"/>
              <a:t>5</a:t>
            </a:fld>
            <a:endParaRPr lang="en-US"/>
          </a:p>
        </p:txBody>
      </p:sp>
    </p:spTree>
    <p:extLst>
      <p:ext uri="{BB962C8B-B14F-4D97-AF65-F5344CB8AC3E}">
        <p14:creationId xmlns:p14="http://schemas.microsoft.com/office/powerpoint/2010/main" val="24599926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Workers often operate only a few feet away from vehicles traveling 55–70 mph.</a:t>
            </a:r>
            <a:endParaRPr lang="en-US" dirty="0"/>
          </a:p>
        </p:txBody>
      </p:sp>
      <p:sp>
        <p:nvSpPr>
          <p:cNvPr id="4" name="Slide Number Placeholder 3"/>
          <p:cNvSpPr>
            <a:spLocks noGrp="1"/>
          </p:cNvSpPr>
          <p:nvPr>
            <p:ph type="sldNum" sz="quarter" idx="5"/>
          </p:nvPr>
        </p:nvSpPr>
        <p:spPr/>
        <p:txBody>
          <a:bodyPr/>
          <a:lstStyle/>
          <a:p>
            <a:fld id="{E150F638-88F2-41D2-A3F8-9F7445D98D91}" type="slidenum">
              <a:rPr lang="en-US" smtClean="0"/>
              <a:t>6</a:t>
            </a:fld>
            <a:endParaRPr lang="en-US"/>
          </a:p>
        </p:txBody>
      </p:sp>
    </p:spTree>
    <p:extLst>
      <p:ext uri="{BB962C8B-B14F-4D97-AF65-F5344CB8AC3E}">
        <p14:creationId xmlns:p14="http://schemas.microsoft.com/office/powerpoint/2010/main" val="38376156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150F638-88F2-41D2-A3F8-9F7445D98D91}" type="slidenum">
              <a:rPr lang="en-US" smtClean="0"/>
              <a:t>7</a:t>
            </a:fld>
            <a:endParaRPr lang="en-US"/>
          </a:p>
        </p:txBody>
      </p:sp>
    </p:spTree>
    <p:extLst>
      <p:ext uri="{BB962C8B-B14F-4D97-AF65-F5344CB8AC3E}">
        <p14:creationId xmlns:p14="http://schemas.microsoft.com/office/powerpoint/2010/main" val="39058647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Operation Hard Hat demonstrates what can happen when labor and law enforcement work toward a common goal rather than separately.</a:t>
            </a:r>
          </a:p>
          <a:p>
            <a:br>
              <a:rPr lang="en-US" dirty="0"/>
            </a:br>
            <a:endParaRPr lang="en-US" dirty="0"/>
          </a:p>
        </p:txBody>
      </p:sp>
      <p:sp>
        <p:nvSpPr>
          <p:cNvPr id="4" name="Slide Number Placeholder 3"/>
          <p:cNvSpPr>
            <a:spLocks noGrp="1"/>
          </p:cNvSpPr>
          <p:nvPr>
            <p:ph type="sldNum" sz="quarter" idx="5"/>
          </p:nvPr>
        </p:nvSpPr>
        <p:spPr/>
        <p:txBody>
          <a:bodyPr/>
          <a:lstStyle/>
          <a:p>
            <a:fld id="{E150F638-88F2-41D2-A3F8-9F7445D98D91}" type="slidenum">
              <a:rPr lang="en-US" smtClean="0"/>
              <a:t>8</a:t>
            </a:fld>
            <a:endParaRPr lang="en-US"/>
          </a:p>
        </p:txBody>
      </p:sp>
    </p:spTree>
    <p:extLst>
      <p:ext uri="{BB962C8B-B14F-4D97-AF65-F5344CB8AC3E}">
        <p14:creationId xmlns:p14="http://schemas.microsoft.com/office/powerpoint/2010/main" val="36723161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150F638-88F2-41D2-A3F8-9F7445D98D91}" type="slidenum">
              <a:rPr lang="en-US" smtClean="0"/>
              <a:t>9</a:t>
            </a:fld>
            <a:endParaRPr lang="en-US"/>
          </a:p>
        </p:txBody>
      </p:sp>
    </p:spTree>
    <p:extLst>
      <p:ext uri="{BB962C8B-B14F-4D97-AF65-F5344CB8AC3E}">
        <p14:creationId xmlns:p14="http://schemas.microsoft.com/office/powerpoint/2010/main" val="5810770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6/30/2026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6/30/2026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6/30/2026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6/30/2026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586B75A-687E-405C-8A0B-8D00578BA2C3}" type="datetimeFigureOut">
              <a:rPr lang="en-US" dirty="0"/>
              <a:pPr/>
              <a:t>6/30/2026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5586B75A-687E-405C-8A0B-8D00578BA2C3}" type="datetimeFigureOut">
              <a:rPr lang="en-US" dirty="0"/>
              <a:pPr/>
              <a:t>6/30/2026</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6/30/2026</a:t>
            </a:fld>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6/30/2026</a:t>
            </a:fld>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586B75A-687E-405C-8A0B-8D00578BA2C3}" type="datetimeFigureOut">
              <a:rPr lang="en-US" dirty="0"/>
              <a:pPr/>
              <a:t>6/30/2026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en-US"/>
              <a:t>Click to edit Master title style</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5586B75A-687E-405C-8A0B-8D00578BA2C3}" type="datetimeFigureOut">
              <a:rPr lang="en-US" dirty="0"/>
              <a:pPr/>
              <a:t>6/30/2026</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5586B75A-687E-405C-8A0B-8D00578BA2C3}" type="datetimeFigureOut">
              <a:rPr lang="en-US" dirty="0"/>
              <a:pPr/>
              <a:t>6/30/2026</a:t>
            </a:fld>
            <a:endParaRPr lang="en-US" dirty="0"/>
          </a:p>
        </p:txBody>
      </p:sp>
      <p:sp>
        <p:nvSpPr>
          <p:cNvPr id="9" name="Footer Placeholder 8"/>
          <p:cNvSpPr>
            <a:spLocks noGrp="1"/>
          </p:cNvSpPr>
          <p:nvPr>
            <p:ph type="ftr" sz="quarter" idx="11"/>
          </p:nvPr>
        </p:nvSpPr>
        <p:spPr>
          <a:xfrm>
            <a:off x="3499101" y="6356350"/>
            <a:ext cx="5911517" cy="365125"/>
          </a:xfrm>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5586B75A-687E-405C-8A0B-8D00578BA2C3}" type="datetimeFigureOut">
              <a:rPr lang="en-US" dirty="0"/>
              <a:pPr/>
              <a:t>6/30/2026</a:t>
            </a:fld>
            <a:endParaRPr lang="en-US"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dirty="0"/>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F645BF8-7885-4398-80BC-4C0DF24F5C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2" name="Rectangle 11">
            <a:extLst>
              <a:ext uri="{FF2B5EF4-FFF2-40B4-BE49-F238E27FC236}">
                <a16:creationId xmlns:a16="http://schemas.microsoft.com/office/drawing/2014/main" id="{3212FB65-CD2B-4005-B910-132DCE19FC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useBgFill="1">
        <p:nvSpPr>
          <p:cNvPr id="14" name="Rectangle 13">
            <a:extLst>
              <a:ext uri="{FF2B5EF4-FFF2-40B4-BE49-F238E27FC236}">
                <a16:creationId xmlns:a16="http://schemas.microsoft.com/office/drawing/2014/main" id="{EE9F5D7F-1BBC-4096-ADA7-AA9C9E4D28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6D370DD-716B-4528-B475-331F84CEA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58953"/>
            <a:ext cx="7052486"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28B62BDA-95CC-ACCC-B39C-D4FE7310FA8F}"/>
              </a:ext>
            </a:extLst>
          </p:cNvPr>
          <p:cNvSpPr>
            <a:spLocks noGrp="1"/>
          </p:cNvSpPr>
          <p:nvPr>
            <p:ph type="ctrTitle"/>
          </p:nvPr>
        </p:nvSpPr>
        <p:spPr>
          <a:xfrm>
            <a:off x="300688" y="1794053"/>
            <a:ext cx="6451110" cy="1255469"/>
          </a:xfrm>
        </p:spPr>
        <p:txBody>
          <a:bodyPr vert="horz" lIns="91440" tIns="45720" rIns="91440" bIns="45720" rtlCol="0" anchor="ctr">
            <a:noAutofit/>
          </a:bodyPr>
          <a:lstStyle/>
          <a:p>
            <a:pPr algn="ctr"/>
            <a:r>
              <a:rPr lang="en-US" sz="3600" b="1" spc="-60" dirty="0"/>
              <a:t>Operation Hard Hat: </a:t>
            </a:r>
            <a:br>
              <a:rPr lang="en-US" sz="3600" b="1" spc="-60" dirty="0"/>
            </a:br>
            <a:r>
              <a:rPr lang="en-US" sz="3600" b="1" spc="-60" dirty="0"/>
              <a:t>Protecting New York's Highway Workers</a:t>
            </a:r>
            <a:br>
              <a:rPr lang="en-US" sz="4000" b="1" spc="-60" dirty="0"/>
            </a:br>
            <a:endParaRPr lang="en-US" sz="4000" spc="-60" dirty="0"/>
          </a:p>
        </p:txBody>
      </p:sp>
      <p:sp>
        <p:nvSpPr>
          <p:cNvPr id="3" name="Subtitle 2">
            <a:extLst>
              <a:ext uri="{FF2B5EF4-FFF2-40B4-BE49-F238E27FC236}">
                <a16:creationId xmlns:a16="http://schemas.microsoft.com/office/drawing/2014/main" id="{CC87995F-8D71-6751-78A2-82E44E86E2CE}"/>
              </a:ext>
            </a:extLst>
          </p:cNvPr>
          <p:cNvSpPr>
            <a:spLocks noGrp="1"/>
          </p:cNvSpPr>
          <p:nvPr>
            <p:ph type="subTitle" idx="1"/>
          </p:nvPr>
        </p:nvSpPr>
        <p:spPr>
          <a:xfrm>
            <a:off x="289248" y="3428999"/>
            <a:ext cx="6451109" cy="2355981"/>
          </a:xfrm>
        </p:spPr>
        <p:txBody>
          <a:bodyPr vert="horz" lIns="91440" tIns="45720" rIns="91440" bIns="45720" rtlCol="0" anchor="t">
            <a:normAutofit fontScale="92500" lnSpcReduction="10000"/>
          </a:bodyPr>
          <a:lstStyle/>
          <a:p>
            <a:r>
              <a:rPr lang="en-US" sz="2800" b="1" dirty="0">
                <a:solidFill>
                  <a:srgbClr val="FFFFFF"/>
                </a:solidFill>
              </a:rPr>
              <a:t>A Partnership Between NYS Department of Transportation, CSEA, Law Enforcement, and the Public</a:t>
            </a:r>
          </a:p>
          <a:p>
            <a:endParaRPr lang="en-US" sz="2800" b="1" dirty="0">
              <a:solidFill>
                <a:srgbClr val="FFFFFF"/>
              </a:solidFill>
            </a:endParaRPr>
          </a:p>
          <a:p>
            <a:r>
              <a:rPr lang="en-US" sz="2800" b="1" dirty="0">
                <a:solidFill>
                  <a:srgbClr val="FFFFFF"/>
                </a:solidFill>
              </a:rPr>
              <a:t>New York State Operation Hard Hat</a:t>
            </a:r>
            <a:br>
              <a:rPr lang="en-US" sz="2800" dirty="0">
                <a:solidFill>
                  <a:srgbClr val="FFFFFF"/>
                </a:solidFill>
              </a:rPr>
            </a:br>
            <a:r>
              <a:rPr lang="en-US" sz="2800" b="1" dirty="0">
                <a:solidFill>
                  <a:srgbClr val="FFFFFF"/>
                </a:solidFill>
              </a:rPr>
              <a:t>2019–2026</a:t>
            </a:r>
            <a:endParaRPr lang="en-US" sz="2800" dirty="0">
              <a:solidFill>
                <a:srgbClr val="FFFFFF"/>
              </a:solidFill>
            </a:endParaRPr>
          </a:p>
          <a:p>
            <a:pPr indent="-182880">
              <a:buFont typeface="Wingdings 2" pitchFamily="18" charset="2"/>
              <a:buChar char=""/>
            </a:pPr>
            <a:endParaRPr lang="en-US" dirty="0">
              <a:solidFill>
                <a:srgbClr val="FFFFFF"/>
              </a:solidFill>
            </a:endParaRPr>
          </a:p>
        </p:txBody>
      </p:sp>
      <p:pic>
        <p:nvPicPr>
          <p:cNvPr id="5" name="Picture 4">
            <a:extLst>
              <a:ext uri="{FF2B5EF4-FFF2-40B4-BE49-F238E27FC236}">
                <a16:creationId xmlns:a16="http://schemas.microsoft.com/office/drawing/2014/main" id="{7AFB4A74-6EBA-00A3-344E-5F8E0F8239FE}"/>
              </a:ext>
            </a:extLst>
          </p:cNvPr>
          <p:cNvPicPr>
            <a:picLocks noChangeAspect="1"/>
          </p:cNvPicPr>
          <p:nvPr/>
        </p:nvPicPr>
        <p:blipFill>
          <a:blip r:embed="rId3"/>
          <a:stretch>
            <a:fillRect/>
          </a:stretch>
        </p:blipFill>
        <p:spPr>
          <a:xfrm>
            <a:off x="7272535" y="1703046"/>
            <a:ext cx="4323280" cy="2692951"/>
          </a:xfrm>
          <a:prstGeom prst="rect">
            <a:avLst/>
          </a:prstGeom>
        </p:spPr>
      </p:pic>
      <p:sp>
        <p:nvSpPr>
          <p:cNvPr id="18" name="Rectangle 17">
            <a:extLst>
              <a:ext uri="{FF2B5EF4-FFF2-40B4-BE49-F238E27FC236}">
                <a16:creationId xmlns:a16="http://schemas.microsoft.com/office/drawing/2014/main" id="{E79D076F-656A-4CD9-83AD-AF8F4B28CA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21103274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01399D-5259-BC4C-7C6E-C9B90ECE1B2E}"/>
              </a:ext>
            </a:extLst>
          </p:cNvPr>
          <p:cNvSpPr>
            <a:spLocks noGrp="1"/>
          </p:cNvSpPr>
          <p:nvPr>
            <p:ph type="title"/>
          </p:nvPr>
        </p:nvSpPr>
        <p:spPr/>
        <p:txBody>
          <a:bodyPr>
            <a:normAutofit/>
          </a:bodyPr>
          <a:lstStyle/>
          <a:p>
            <a:pPr algn="ctr"/>
            <a:r>
              <a:rPr lang="en-US" sz="4400" b="1" dirty="0"/>
              <a:t> 2022 Results</a:t>
            </a:r>
            <a:br>
              <a:rPr lang="en-US" sz="4400" b="1" dirty="0"/>
            </a:br>
            <a:endParaRPr lang="en-US" sz="4400" dirty="0"/>
          </a:p>
        </p:txBody>
      </p:sp>
      <p:sp>
        <p:nvSpPr>
          <p:cNvPr id="3" name="Content Placeholder 2">
            <a:extLst>
              <a:ext uri="{FF2B5EF4-FFF2-40B4-BE49-F238E27FC236}">
                <a16:creationId xmlns:a16="http://schemas.microsoft.com/office/drawing/2014/main" id="{4F6A85CE-0920-EEDC-D8EE-8F5D3A9C844C}"/>
              </a:ext>
            </a:extLst>
          </p:cNvPr>
          <p:cNvSpPr>
            <a:spLocks noGrp="1"/>
          </p:cNvSpPr>
          <p:nvPr>
            <p:ph idx="1"/>
          </p:nvPr>
        </p:nvSpPr>
        <p:spPr/>
        <p:txBody>
          <a:bodyPr>
            <a:normAutofit/>
          </a:bodyPr>
          <a:lstStyle/>
          <a:p>
            <a:pPr marL="0" indent="0" algn="ctr">
              <a:buNone/>
            </a:pPr>
            <a:r>
              <a:rPr lang="en-US" sz="2800" b="1" dirty="0"/>
              <a:t>Record Enforcement Activity</a:t>
            </a:r>
          </a:p>
          <a:p>
            <a:r>
              <a:rPr lang="en-US" sz="2600" dirty="0"/>
              <a:t>In 2022:</a:t>
            </a:r>
          </a:p>
          <a:p>
            <a:r>
              <a:rPr lang="en-US" sz="2600" dirty="0"/>
              <a:t>Operation Hard Hat issued a record </a:t>
            </a:r>
            <a:r>
              <a:rPr lang="en-US" sz="2600" b="1" dirty="0"/>
              <a:t>3,062 traffic violations</a:t>
            </a:r>
            <a:endParaRPr lang="en-US" sz="2600" dirty="0"/>
          </a:p>
          <a:p>
            <a:r>
              <a:rPr lang="en-US" sz="2600" dirty="0"/>
              <a:t>Up from 2,336 the previous year</a:t>
            </a:r>
          </a:p>
          <a:p>
            <a:endParaRPr lang="en-US" sz="2600" dirty="0"/>
          </a:p>
          <a:p>
            <a:pPr marL="0" indent="0">
              <a:buNone/>
            </a:pPr>
            <a:r>
              <a:rPr lang="en-US" sz="2600" dirty="0"/>
              <a:t>Violations included:</a:t>
            </a:r>
          </a:p>
          <a:p>
            <a:r>
              <a:rPr lang="en-US" sz="2600" dirty="0"/>
              <a:t>Speeding</a:t>
            </a:r>
          </a:p>
          <a:p>
            <a:r>
              <a:rPr lang="en-US" sz="2600" dirty="0"/>
              <a:t>Distracted driving</a:t>
            </a:r>
          </a:p>
          <a:p>
            <a:r>
              <a:rPr lang="en-US" sz="2600" dirty="0"/>
              <a:t>Work zone offenses</a:t>
            </a:r>
          </a:p>
          <a:p>
            <a:endParaRPr lang="en-US" dirty="0"/>
          </a:p>
        </p:txBody>
      </p:sp>
    </p:spTree>
    <p:extLst>
      <p:ext uri="{BB962C8B-B14F-4D97-AF65-F5344CB8AC3E}">
        <p14:creationId xmlns:p14="http://schemas.microsoft.com/office/powerpoint/2010/main" val="25885453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797006-2133-4F7B-7A2C-B4E13DBD0072}"/>
              </a:ext>
            </a:extLst>
          </p:cNvPr>
          <p:cNvSpPr>
            <a:spLocks noGrp="1"/>
          </p:cNvSpPr>
          <p:nvPr>
            <p:ph type="title"/>
          </p:nvPr>
        </p:nvSpPr>
        <p:spPr/>
        <p:txBody>
          <a:bodyPr>
            <a:normAutofit/>
          </a:bodyPr>
          <a:lstStyle/>
          <a:p>
            <a:pPr algn="ctr"/>
            <a:r>
              <a:rPr lang="en-US" sz="4400" b="1" dirty="0"/>
              <a:t>Work Zone Dangers Continue</a:t>
            </a:r>
            <a:br>
              <a:rPr lang="en-US" sz="4400" b="1" dirty="0"/>
            </a:br>
            <a:endParaRPr lang="en-US" sz="4400" dirty="0"/>
          </a:p>
        </p:txBody>
      </p:sp>
      <p:sp>
        <p:nvSpPr>
          <p:cNvPr id="3" name="Content Placeholder 2">
            <a:extLst>
              <a:ext uri="{FF2B5EF4-FFF2-40B4-BE49-F238E27FC236}">
                <a16:creationId xmlns:a16="http://schemas.microsoft.com/office/drawing/2014/main" id="{5E355F9F-F560-7F94-7CB9-B8DC44298D23}"/>
              </a:ext>
            </a:extLst>
          </p:cNvPr>
          <p:cNvSpPr>
            <a:spLocks noGrp="1"/>
          </p:cNvSpPr>
          <p:nvPr>
            <p:ph idx="1"/>
          </p:nvPr>
        </p:nvSpPr>
        <p:spPr>
          <a:xfrm>
            <a:off x="3562066" y="655093"/>
            <a:ext cx="8229600" cy="5636525"/>
          </a:xfrm>
        </p:spPr>
        <p:txBody>
          <a:bodyPr>
            <a:normAutofit fontScale="77500" lnSpcReduction="20000"/>
          </a:bodyPr>
          <a:lstStyle/>
          <a:p>
            <a:pPr marL="0" indent="0" algn="ctr">
              <a:buNone/>
            </a:pPr>
            <a:endParaRPr lang="en-US" sz="4000" b="1" dirty="0"/>
          </a:p>
          <a:p>
            <a:pPr marL="0" indent="0" algn="ctr">
              <a:buNone/>
            </a:pPr>
            <a:r>
              <a:rPr lang="en-US" sz="4000" b="1" dirty="0"/>
              <a:t>2024 Work Zone Statistics</a:t>
            </a:r>
          </a:p>
          <a:p>
            <a:pPr marL="0" indent="0" algn="ctr">
              <a:buNone/>
            </a:pPr>
            <a:endParaRPr lang="en-US" sz="3400" b="1" dirty="0"/>
          </a:p>
          <a:p>
            <a:pPr marL="0" indent="0">
              <a:buNone/>
            </a:pPr>
            <a:r>
              <a:rPr lang="en-US" sz="3400" dirty="0"/>
              <a:t>New York State Thruway Work Zones:</a:t>
            </a:r>
          </a:p>
          <a:p>
            <a:r>
              <a:rPr lang="en-US" sz="3400" dirty="0"/>
              <a:t>156 crashes</a:t>
            </a:r>
          </a:p>
          <a:p>
            <a:r>
              <a:rPr lang="en-US" sz="3400" dirty="0"/>
              <a:t>1 fatality</a:t>
            </a:r>
          </a:p>
          <a:p>
            <a:r>
              <a:rPr lang="en-US" sz="3400" dirty="0"/>
              <a:t>30 injuries</a:t>
            </a:r>
          </a:p>
          <a:p>
            <a:endParaRPr lang="en-US" sz="3400" dirty="0"/>
          </a:p>
          <a:p>
            <a:pPr marL="0" indent="0">
              <a:buNone/>
            </a:pPr>
            <a:r>
              <a:rPr lang="en-US" sz="3400" dirty="0"/>
              <a:t>Major causes:</a:t>
            </a:r>
          </a:p>
          <a:p>
            <a:r>
              <a:rPr lang="en-US" sz="3400" dirty="0"/>
              <a:t>Distracted driving</a:t>
            </a:r>
          </a:p>
          <a:p>
            <a:r>
              <a:rPr lang="en-US" sz="3400" dirty="0"/>
              <a:t>Following too closely</a:t>
            </a:r>
          </a:p>
          <a:p>
            <a:r>
              <a:rPr lang="en-US" sz="3400" dirty="0"/>
              <a:t>Unsafe lane changes</a:t>
            </a:r>
          </a:p>
          <a:p>
            <a:r>
              <a:rPr lang="en-US" sz="3400" dirty="0"/>
              <a:t>Ignoring warning signs</a:t>
            </a:r>
          </a:p>
          <a:p>
            <a:endParaRPr lang="en-US" dirty="0"/>
          </a:p>
        </p:txBody>
      </p:sp>
    </p:spTree>
    <p:extLst>
      <p:ext uri="{BB962C8B-B14F-4D97-AF65-F5344CB8AC3E}">
        <p14:creationId xmlns:p14="http://schemas.microsoft.com/office/powerpoint/2010/main" val="32341986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3F0996-9DA3-CDBB-7328-59DA7A08135E}"/>
              </a:ext>
            </a:extLst>
          </p:cNvPr>
          <p:cNvSpPr>
            <a:spLocks noGrp="1"/>
          </p:cNvSpPr>
          <p:nvPr>
            <p:ph type="title"/>
          </p:nvPr>
        </p:nvSpPr>
        <p:spPr/>
        <p:txBody>
          <a:bodyPr>
            <a:normAutofit/>
          </a:bodyPr>
          <a:lstStyle/>
          <a:p>
            <a:pPr algn="ctr"/>
            <a:r>
              <a:rPr lang="en-US" sz="4400" b="1" dirty="0"/>
              <a:t>NYSDOT Work Zone Intrusions</a:t>
            </a:r>
            <a:br>
              <a:rPr lang="en-US" sz="4400" b="1" dirty="0"/>
            </a:br>
            <a:endParaRPr lang="en-US" sz="4400" dirty="0"/>
          </a:p>
        </p:txBody>
      </p:sp>
      <p:sp>
        <p:nvSpPr>
          <p:cNvPr id="3" name="Content Placeholder 2">
            <a:extLst>
              <a:ext uri="{FF2B5EF4-FFF2-40B4-BE49-F238E27FC236}">
                <a16:creationId xmlns:a16="http://schemas.microsoft.com/office/drawing/2014/main" id="{A4768B3E-FA0F-5986-3A2C-5E1B2B83C063}"/>
              </a:ext>
            </a:extLst>
          </p:cNvPr>
          <p:cNvSpPr>
            <a:spLocks noGrp="1"/>
          </p:cNvSpPr>
          <p:nvPr>
            <p:ph idx="1"/>
          </p:nvPr>
        </p:nvSpPr>
        <p:spPr>
          <a:xfrm>
            <a:off x="3869268" y="736979"/>
            <a:ext cx="7315200" cy="5247769"/>
          </a:xfrm>
        </p:spPr>
        <p:txBody>
          <a:bodyPr/>
          <a:lstStyle/>
          <a:p>
            <a:pPr marL="0" indent="0" algn="ctr">
              <a:buNone/>
            </a:pPr>
            <a:r>
              <a:rPr lang="en-US" sz="2800" b="1" dirty="0"/>
              <a:t>A Serious Threat</a:t>
            </a:r>
          </a:p>
          <a:p>
            <a:pPr marL="0" indent="0" algn="ctr">
              <a:buNone/>
            </a:pPr>
            <a:endParaRPr lang="en-US" sz="2800" b="1" dirty="0"/>
          </a:p>
          <a:p>
            <a:pPr marL="0" indent="0">
              <a:buNone/>
            </a:pPr>
            <a:r>
              <a:rPr lang="en-US" sz="2400" dirty="0"/>
              <a:t>In 2024:</a:t>
            </a:r>
          </a:p>
          <a:p>
            <a:r>
              <a:rPr lang="en-US" sz="2400" dirty="0"/>
              <a:t>322 work zone intrusions statewide</a:t>
            </a:r>
          </a:p>
          <a:p>
            <a:r>
              <a:rPr lang="en-US" sz="2400" dirty="0"/>
              <a:t>138 injuries to workers and motorists</a:t>
            </a:r>
          </a:p>
          <a:p>
            <a:r>
              <a:rPr lang="en-US" sz="2400" dirty="0"/>
              <a:t>2 driver fatalities involving work zone intrusions</a:t>
            </a:r>
          </a:p>
          <a:p>
            <a:endParaRPr lang="en-US" dirty="0"/>
          </a:p>
        </p:txBody>
      </p:sp>
    </p:spTree>
    <p:extLst>
      <p:ext uri="{BB962C8B-B14F-4D97-AF65-F5344CB8AC3E}">
        <p14:creationId xmlns:p14="http://schemas.microsoft.com/office/powerpoint/2010/main" val="9571445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2E13C-72D2-EABD-5EA2-F59626C6A8C7}"/>
              </a:ext>
            </a:extLst>
          </p:cNvPr>
          <p:cNvSpPr>
            <a:spLocks noGrp="1"/>
          </p:cNvSpPr>
          <p:nvPr>
            <p:ph type="title"/>
          </p:nvPr>
        </p:nvSpPr>
        <p:spPr>
          <a:xfrm>
            <a:off x="252919" y="1123837"/>
            <a:ext cx="2947482" cy="1283461"/>
          </a:xfrm>
        </p:spPr>
        <p:txBody>
          <a:bodyPr anchor="b">
            <a:noAutofit/>
          </a:bodyPr>
          <a:lstStyle/>
          <a:p>
            <a:r>
              <a:rPr lang="en-US" sz="2800" b="1" dirty="0"/>
              <a:t>2025 Enforcement Results</a:t>
            </a:r>
            <a:br>
              <a:rPr lang="en-US" sz="2800" b="1" dirty="0"/>
            </a:br>
            <a:endParaRPr lang="en-US" sz="2800" dirty="0"/>
          </a:p>
        </p:txBody>
      </p:sp>
      <p:sp>
        <p:nvSpPr>
          <p:cNvPr id="3" name="Content Placeholder 2">
            <a:extLst>
              <a:ext uri="{FF2B5EF4-FFF2-40B4-BE49-F238E27FC236}">
                <a16:creationId xmlns:a16="http://schemas.microsoft.com/office/drawing/2014/main" id="{1A2994C3-429E-8BCB-C4A0-B5104355EEE2}"/>
              </a:ext>
            </a:extLst>
          </p:cNvPr>
          <p:cNvSpPr>
            <a:spLocks noGrp="1"/>
          </p:cNvSpPr>
          <p:nvPr>
            <p:ph idx="1"/>
          </p:nvPr>
        </p:nvSpPr>
        <p:spPr>
          <a:xfrm>
            <a:off x="1" y="2201333"/>
            <a:ext cx="3575712" cy="3979068"/>
          </a:xfrm>
        </p:spPr>
        <p:txBody>
          <a:bodyPr anchor="t">
            <a:normAutofit fontScale="62500" lnSpcReduction="20000"/>
          </a:bodyPr>
          <a:lstStyle/>
          <a:p>
            <a:pPr marL="0" indent="0">
              <a:buNone/>
            </a:pPr>
            <a:endParaRPr lang="en-US" sz="1400" b="1" dirty="0">
              <a:solidFill>
                <a:srgbClr val="FFFFFF"/>
              </a:solidFill>
            </a:endParaRPr>
          </a:p>
          <a:p>
            <a:pPr marL="0" indent="0">
              <a:buNone/>
            </a:pPr>
            <a:r>
              <a:rPr lang="en-US" sz="2600" b="1" dirty="0">
                <a:solidFill>
                  <a:srgbClr val="FFFFFF"/>
                </a:solidFill>
              </a:rPr>
              <a:t>Operation Hard Hat Success</a:t>
            </a:r>
          </a:p>
          <a:p>
            <a:pPr marL="0" indent="0">
              <a:buNone/>
            </a:pPr>
            <a:endParaRPr lang="en-US" sz="2600" dirty="0">
              <a:solidFill>
                <a:srgbClr val="FFFFFF"/>
              </a:solidFill>
            </a:endParaRPr>
          </a:p>
          <a:p>
            <a:pPr marL="0" indent="0">
              <a:buNone/>
            </a:pPr>
            <a:r>
              <a:rPr lang="en-US" sz="2600" dirty="0">
                <a:solidFill>
                  <a:srgbClr val="FFFFFF"/>
                </a:solidFill>
              </a:rPr>
              <a:t>During the 2025 construction season:</a:t>
            </a:r>
          </a:p>
          <a:p>
            <a:r>
              <a:rPr lang="en-US" sz="2600" dirty="0">
                <a:solidFill>
                  <a:srgbClr val="FFFFFF"/>
                </a:solidFill>
              </a:rPr>
              <a:t>55 statewide enforcement operations</a:t>
            </a:r>
          </a:p>
          <a:p>
            <a:r>
              <a:rPr lang="en-US" sz="2600" dirty="0">
                <a:solidFill>
                  <a:srgbClr val="FFFFFF"/>
                </a:solidFill>
              </a:rPr>
              <a:t>3,217 tickets issued</a:t>
            </a:r>
          </a:p>
          <a:p>
            <a:pPr marL="0" indent="0">
              <a:buNone/>
            </a:pPr>
            <a:endParaRPr lang="en-US" sz="2600" dirty="0">
              <a:solidFill>
                <a:srgbClr val="FFFFFF"/>
              </a:solidFill>
            </a:endParaRPr>
          </a:p>
          <a:p>
            <a:pPr marL="0" indent="0">
              <a:buNone/>
            </a:pPr>
            <a:r>
              <a:rPr lang="en-US" sz="2600" dirty="0">
                <a:solidFill>
                  <a:srgbClr val="FFFFFF"/>
                </a:solidFill>
              </a:rPr>
              <a:t>Violations targeted:</a:t>
            </a:r>
          </a:p>
          <a:p>
            <a:r>
              <a:rPr lang="en-US" sz="2600" dirty="0">
                <a:solidFill>
                  <a:srgbClr val="FFFFFF"/>
                </a:solidFill>
              </a:rPr>
              <a:t>Speeding</a:t>
            </a:r>
          </a:p>
          <a:p>
            <a:r>
              <a:rPr lang="en-US" sz="2600" dirty="0">
                <a:solidFill>
                  <a:srgbClr val="FFFFFF"/>
                </a:solidFill>
              </a:rPr>
              <a:t>Cell phone use</a:t>
            </a:r>
          </a:p>
          <a:p>
            <a:r>
              <a:rPr lang="en-US" sz="2600" dirty="0">
                <a:solidFill>
                  <a:srgbClr val="FFFFFF"/>
                </a:solidFill>
              </a:rPr>
              <a:t>Seat belt violations</a:t>
            </a:r>
          </a:p>
          <a:p>
            <a:r>
              <a:rPr lang="en-US" sz="2600" dirty="0">
                <a:solidFill>
                  <a:srgbClr val="FFFFFF"/>
                </a:solidFill>
              </a:rPr>
              <a:t>Move Over Law violations</a:t>
            </a:r>
          </a:p>
          <a:p>
            <a:endParaRPr lang="en-US" sz="800" dirty="0">
              <a:solidFill>
                <a:srgbClr val="FFFFFF"/>
              </a:solidFill>
            </a:endParaRPr>
          </a:p>
        </p:txBody>
      </p:sp>
      <p:pic>
        <p:nvPicPr>
          <p:cNvPr id="7" name="Picture 6">
            <a:extLst>
              <a:ext uri="{FF2B5EF4-FFF2-40B4-BE49-F238E27FC236}">
                <a16:creationId xmlns:a16="http://schemas.microsoft.com/office/drawing/2014/main" id="{2B9B5E2B-5610-4970-C4C5-25878783EE61}"/>
              </a:ext>
            </a:extLst>
          </p:cNvPr>
          <p:cNvPicPr>
            <a:picLocks noChangeAspect="1"/>
          </p:cNvPicPr>
          <p:nvPr/>
        </p:nvPicPr>
        <p:blipFill>
          <a:blip r:embed="rId3"/>
          <a:stretch>
            <a:fillRect/>
          </a:stretch>
        </p:blipFill>
        <p:spPr>
          <a:xfrm>
            <a:off x="3369731" y="675217"/>
            <a:ext cx="8398935" cy="5505184"/>
          </a:xfrm>
          <a:prstGeom prst="rect">
            <a:avLst/>
          </a:prstGeom>
        </p:spPr>
      </p:pic>
    </p:spTree>
    <p:extLst>
      <p:ext uri="{BB962C8B-B14F-4D97-AF65-F5344CB8AC3E}">
        <p14:creationId xmlns:p14="http://schemas.microsoft.com/office/powerpoint/2010/main" val="18138117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A2B86D-1AB7-D5C5-BE6D-93CC3CE4B2F3}"/>
              </a:ext>
            </a:extLst>
          </p:cNvPr>
          <p:cNvSpPr>
            <a:spLocks noGrp="1"/>
          </p:cNvSpPr>
          <p:nvPr>
            <p:ph type="title"/>
          </p:nvPr>
        </p:nvSpPr>
        <p:spPr/>
        <p:txBody>
          <a:bodyPr>
            <a:normAutofit/>
          </a:bodyPr>
          <a:lstStyle/>
          <a:p>
            <a:pPr algn="ctr"/>
            <a:r>
              <a:rPr lang="en-US" sz="4400" b="1" dirty="0"/>
              <a:t>Local Example: Southern Tier</a:t>
            </a:r>
            <a:br>
              <a:rPr lang="en-US" sz="4400" b="1" dirty="0"/>
            </a:br>
            <a:endParaRPr lang="en-US" sz="4400" dirty="0"/>
          </a:p>
        </p:txBody>
      </p:sp>
      <p:sp>
        <p:nvSpPr>
          <p:cNvPr id="3" name="Content Placeholder 2">
            <a:extLst>
              <a:ext uri="{FF2B5EF4-FFF2-40B4-BE49-F238E27FC236}">
                <a16:creationId xmlns:a16="http://schemas.microsoft.com/office/drawing/2014/main" id="{C38EEF02-4312-085C-8B47-EB8E1FB10A04}"/>
              </a:ext>
            </a:extLst>
          </p:cNvPr>
          <p:cNvSpPr>
            <a:spLocks noGrp="1"/>
          </p:cNvSpPr>
          <p:nvPr>
            <p:ph idx="1"/>
          </p:nvPr>
        </p:nvSpPr>
        <p:spPr/>
        <p:txBody>
          <a:bodyPr>
            <a:normAutofit fontScale="92500" lnSpcReduction="20000"/>
          </a:bodyPr>
          <a:lstStyle/>
          <a:p>
            <a:pPr marL="0" indent="0" algn="ctr">
              <a:buNone/>
            </a:pPr>
            <a:endParaRPr lang="en-US" sz="3000" b="1" dirty="0"/>
          </a:p>
          <a:p>
            <a:pPr marL="0" indent="0" algn="ctr">
              <a:buNone/>
            </a:pPr>
            <a:r>
              <a:rPr lang="en-US" sz="3000" b="1" dirty="0"/>
              <a:t>Kirkwood Work Zone Enforcement</a:t>
            </a:r>
          </a:p>
          <a:p>
            <a:pPr marL="0" indent="0" algn="ctr">
              <a:buNone/>
            </a:pPr>
            <a:endParaRPr lang="en-US" sz="2800" b="1" dirty="0"/>
          </a:p>
          <a:p>
            <a:pPr marL="0" indent="0">
              <a:buNone/>
            </a:pPr>
            <a:r>
              <a:rPr lang="en-US" sz="2800" dirty="0"/>
              <a:t>One Operation Hard Hat detail in 2025 issued:</a:t>
            </a:r>
          </a:p>
          <a:p>
            <a:r>
              <a:rPr lang="en-US" sz="2800" dirty="0"/>
              <a:t>69 tickets in approximately four hours</a:t>
            </a:r>
          </a:p>
          <a:p>
            <a:r>
              <a:rPr lang="en-US" sz="2800" dirty="0"/>
              <a:t>52 speeding tickets</a:t>
            </a:r>
          </a:p>
          <a:p>
            <a:r>
              <a:rPr lang="en-US" sz="2800" dirty="0"/>
              <a:t>11 cell phone violations</a:t>
            </a:r>
          </a:p>
          <a:p>
            <a:r>
              <a:rPr lang="en-US" sz="2800" dirty="0"/>
              <a:t>Move Over Law violations</a:t>
            </a:r>
          </a:p>
          <a:p>
            <a:pPr marL="0" indent="0">
              <a:buNone/>
            </a:pPr>
            <a:endParaRPr lang="en-US" sz="2800" dirty="0"/>
          </a:p>
          <a:p>
            <a:pPr marL="0" indent="0">
              <a:buNone/>
            </a:pPr>
            <a:r>
              <a:rPr lang="en-US" sz="2800" dirty="0"/>
              <a:t>One driver:</a:t>
            </a:r>
          </a:p>
          <a:p>
            <a:r>
              <a:rPr lang="en-US" sz="2800" dirty="0"/>
              <a:t>90 mph in a 55-mph work zone</a:t>
            </a:r>
          </a:p>
          <a:p>
            <a:endParaRPr lang="en-US" dirty="0"/>
          </a:p>
        </p:txBody>
      </p:sp>
    </p:spTree>
    <p:extLst>
      <p:ext uri="{BB962C8B-B14F-4D97-AF65-F5344CB8AC3E}">
        <p14:creationId xmlns:p14="http://schemas.microsoft.com/office/powerpoint/2010/main" val="26406000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7ED3F0-32C7-106C-BACA-182265B5BE33}"/>
              </a:ext>
            </a:extLst>
          </p:cNvPr>
          <p:cNvSpPr>
            <a:spLocks noGrp="1"/>
          </p:cNvSpPr>
          <p:nvPr>
            <p:ph type="title"/>
          </p:nvPr>
        </p:nvSpPr>
        <p:spPr>
          <a:xfrm>
            <a:off x="0" y="758951"/>
            <a:ext cx="3439235" cy="1648347"/>
          </a:xfrm>
        </p:spPr>
        <p:txBody>
          <a:bodyPr anchor="b">
            <a:normAutofit/>
          </a:bodyPr>
          <a:lstStyle/>
          <a:p>
            <a:pPr algn="ctr"/>
            <a:r>
              <a:rPr lang="en-US" sz="2800" b="1" dirty="0"/>
              <a:t>2026 National Work Zone Awareness Week</a:t>
            </a:r>
            <a:br>
              <a:rPr lang="en-US" sz="2800" b="1" dirty="0"/>
            </a:br>
            <a:endParaRPr lang="en-US" sz="2800" dirty="0"/>
          </a:p>
        </p:txBody>
      </p:sp>
      <p:sp>
        <p:nvSpPr>
          <p:cNvPr id="3" name="Content Placeholder 2">
            <a:extLst>
              <a:ext uri="{FF2B5EF4-FFF2-40B4-BE49-F238E27FC236}">
                <a16:creationId xmlns:a16="http://schemas.microsoft.com/office/drawing/2014/main" id="{6248A21C-0E25-E35C-2117-DABA87717F83}"/>
              </a:ext>
            </a:extLst>
          </p:cNvPr>
          <p:cNvSpPr>
            <a:spLocks noGrp="1"/>
          </p:cNvSpPr>
          <p:nvPr>
            <p:ph idx="1"/>
          </p:nvPr>
        </p:nvSpPr>
        <p:spPr>
          <a:xfrm>
            <a:off x="0" y="2306472"/>
            <a:ext cx="3439234" cy="3599806"/>
          </a:xfrm>
        </p:spPr>
        <p:txBody>
          <a:bodyPr anchor="t">
            <a:normAutofit fontScale="92500" lnSpcReduction="20000"/>
          </a:bodyPr>
          <a:lstStyle/>
          <a:p>
            <a:pPr marL="0" indent="0">
              <a:buNone/>
            </a:pPr>
            <a:r>
              <a:rPr lang="en-US" sz="2400" b="1" dirty="0">
                <a:solidFill>
                  <a:srgbClr val="FFFFFF"/>
                </a:solidFill>
              </a:rPr>
              <a:t>Strong Enforcement Continues</a:t>
            </a:r>
          </a:p>
          <a:p>
            <a:pPr marL="0" indent="0">
              <a:buNone/>
            </a:pPr>
            <a:endParaRPr lang="en-US" sz="2400" dirty="0">
              <a:solidFill>
                <a:srgbClr val="FFFFFF"/>
              </a:solidFill>
            </a:endParaRPr>
          </a:p>
          <a:p>
            <a:pPr marL="0" indent="0">
              <a:buNone/>
            </a:pPr>
            <a:r>
              <a:rPr lang="en-US" sz="2400" dirty="0">
                <a:solidFill>
                  <a:srgbClr val="FFFFFF"/>
                </a:solidFill>
              </a:rPr>
              <a:t>April 2026:</a:t>
            </a:r>
          </a:p>
          <a:p>
            <a:r>
              <a:rPr lang="en-US" sz="2400" dirty="0">
                <a:solidFill>
                  <a:srgbClr val="FFFFFF"/>
                </a:solidFill>
              </a:rPr>
              <a:t>12 enforcement details statewide</a:t>
            </a:r>
          </a:p>
          <a:p>
            <a:r>
              <a:rPr lang="en-US" sz="2400" dirty="0">
                <a:solidFill>
                  <a:srgbClr val="FFFFFF"/>
                </a:solidFill>
              </a:rPr>
              <a:t>967 tickets issued in five days</a:t>
            </a:r>
          </a:p>
          <a:p>
            <a:r>
              <a:rPr lang="en-US" sz="2400" dirty="0">
                <a:solidFill>
                  <a:srgbClr val="FFFFFF"/>
                </a:solidFill>
              </a:rPr>
              <a:t>35% increase over 2025 awareness week enforcement</a:t>
            </a:r>
          </a:p>
          <a:p>
            <a:endParaRPr lang="en-US" sz="2400" dirty="0">
              <a:solidFill>
                <a:srgbClr val="FFFFFF"/>
              </a:solidFill>
            </a:endParaRPr>
          </a:p>
        </p:txBody>
      </p:sp>
      <p:pic>
        <p:nvPicPr>
          <p:cNvPr id="7" name="Picture 6">
            <a:extLst>
              <a:ext uri="{FF2B5EF4-FFF2-40B4-BE49-F238E27FC236}">
                <a16:creationId xmlns:a16="http://schemas.microsoft.com/office/drawing/2014/main" id="{3318E507-D0AF-0E65-73C4-BA536B71D973}"/>
              </a:ext>
            </a:extLst>
          </p:cNvPr>
          <p:cNvPicPr>
            <a:picLocks noChangeAspect="1"/>
          </p:cNvPicPr>
          <p:nvPr/>
        </p:nvPicPr>
        <p:blipFill>
          <a:blip r:embed="rId3"/>
          <a:srcRect b="4739"/>
          <a:stretch>
            <a:fillRect/>
          </a:stretch>
        </p:blipFill>
        <p:spPr>
          <a:xfrm>
            <a:off x="3566160" y="758951"/>
            <a:ext cx="8255725" cy="5662456"/>
          </a:xfrm>
          <a:prstGeom prst="rect">
            <a:avLst/>
          </a:prstGeom>
        </p:spPr>
      </p:pic>
    </p:spTree>
    <p:extLst>
      <p:ext uri="{BB962C8B-B14F-4D97-AF65-F5344CB8AC3E}">
        <p14:creationId xmlns:p14="http://schemas.microsoft.com/office/powerpoint/2010/main" val="21686285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F13A95FF-1A75-49AA-86AE-EED61BD0E4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761999"/>
            <a:ext cx="4642228"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6A631801-DEA8-D477-C675-F4A1E98AD3BF}"/>
              </a:ext>
            </a:extLst>
          </p:cNvPr>
          <p:cNvSpPr>
            <a:spLocks noGrp="1"/>
          </p:cNvSpPr>
          <p:nvPr>
            <p:ph type="title"/>
          </p:nvPr>
        </p:nvSpPr>
        <p:spPr>
          <a:xfrm>
            <a:off x="289249" y="1123837"/>
            <a:ext cx="4016116" cy="1255469"/>
          </a:xfrm>
        </p:spPr>
        <p:txBody>
          <a:bodyPr>
            <a:normAutofit fontScale="90000"/>
          </a:bodyPr>
          <a:lstStyle/>
          <a:p>
            <a:r>
              <a:rPr lang="en-US" b="1" dirty="0"/>
              <a:t>Breakdown of 2026 Violations</a:t>
            </a:r>
            <a:br>
              <a:rPr lang="en-US" sz="2800" b="1" dirty="0"/>
            </a:br>
            <a:endParaRPr lang="en-US" sz="2800" dirty="0"/>
          </a:p>
        </p:txBody>
      </p:sp>
      <p:sp>
        <p:nvSpPr>
          <p:cNvPr id="3" name="Content Placeholder 2">
            <a:extLst>
              <a:ext uri="{FF2B5EF4-FFF2-40B4-BE49-F238E27FC236}">
                <a16:creationId xmlns:a16="http://schemas.microsoft.com/office/drawing/2014/main" id="{9D6791B3-4B77-2F58-D985-21E863131223}"/>
              </a:ext>
            </a:extLst>
          </p:cNvPr>
          <p:cNvSpPr>
            <a:spLocks noGrp="1"/>
          </p:cNvSpPr>
          <p:nvPr>
            <p:ph idx="1"/>
          </p:nvPr>
        </p:nvSpPr>
        <p:spPr>
          <a:xfrm>
            <a:off x="163773" y="2510394"/>
            <a:ext cx="4353636" cy="3579855"/>
          </a:xfrm>
        </p:spPr>
        <p:txBody>
          <a:bodyPr anchor="t">
            <a:normAutofit/>
          </a:bodyPr>
          <a:lstStyle/>
          <a:p>
            <a:pPr marL="0" indent="0">
              <a:buNone/>
            </a:pPr>
            <a:r>
              <a:rPr lang="en-US" sz="2400" b="1" dirty="0">
                <a:solidFill>
                  <a:srgbClr val="FFFFFF"/>
                </a:solidFill>
              </a:rPr>
              <a:t>What Troopers Found</a:t>
            </a:r>
          </a:p>
          <a:p>
            <a:pPr marL="0" indent="0">
              <a:buNone/>
            </a:pPr>
            <a:endParaRPr lang="en-US" sz="2400" dirty="0">
              <a:solidFill>
                <a:srgbClr val="FFFFFF"/>
              </a:solidFill>
            </a:endParaRPr>
          </a:p>
          <a:p>
            <a:pPr marL="0" indent="0">
              <a:buNone/>
            </a:pPr>
            <a:r>
              <a:rPr lang="en-US" sz="2400" dirty="0">
                <a:solidFill>
                  <a:srgbClr val="FFFFFF"/>
                </a:solidFill>
              </a:rPr>
              <a:t>Among 967 tickets:</a:t>
            </a:r>
          </a:p>
          <a:p>
            <a:r>
              <a:rPr lang="en-US" sz="2400" dirty="0">
                <a:solidFill>
                  <a:srgbClr val="FFFFFF"/>
                </a:solidFill>
              </a:rPr>
              <a:t>401 speeding violations</a:t>
            </a:r>
          </a:p>
          <a:p>
            <a:r>
              <a:rPr lang="en-US" sz="2400" dirty="0">
                <a:solidFill>
                  <a:srgbClr val="FFFFFF"/>
                </a:solidFill>
              </a:rPr>
              <a:t>160 Move Over Law violations</a:t>
            </a:r>
          </a:p>
          <a:p>
            <a:r>
              <a:rPr lang="en-US" sz="2400" dirty="0">
                <a:solidFill>
                  <a:srgbClr val="FFFFFF"/>
                </a:solidFill>
              </a:rPr>
              <a:t>138 distracted driving violations</a:t>
            </a:r>
          </a:p>
          <a:p>
            <a:r>
              <a:rPr lang="en-US" sz="2400" dirty="0">
                <a:solidFill>
                  <a:srgbClr val="FFFFFF"/>
                </a:solidFill>
              </a:rPr>
              <a:t>214 other traffic violations</a:t>
            </a:r>
          </a:p>
          <a:p>
            <a:endParaRPr lang="en-US" sz="2400" dirty="0">
              <a:solidFill>
                <a:srgbClr val="FFFFFF"/>
              </a:solidFill>
            </a:endParaRPr>
          </a:p>
        </p:txBody>
      </p:sp>
      <p:pic>
        <p:nvPicPr>
          <p:cNvPr id="5" name="Picture 4">
            <a:extLst>
              <a:ext uri="{FF2B5EF4-FFF2-40B4-BE49-F238E27FC236}">
                <a16:creationId xmlns:a16="http://schemas.microsoft.com/office/drawing/2014/main" id="{636618B1-62E0-52B1-E6B2-0F7B2D14651C}"/>
              </a:ext>
            </a:extLst>
          </p:cNvPr>
          <p:cNvPicPr>
            <a:picLocks noChangeAspect="1"/>
          </p:cNvPicPr>
          <p:nvPr/>
        </p:nvPicPr>
        <p:blipFill>
          <a:blip r:embed="rId3"/>
          <a:srcRect r="-3" b="15009"/>
          <a:stretch>
            <a:fillRect/>
          </a:stretch>
        </p:blipFill>
        <p:spPr>
          <a:xfrm>
            <a:off x="5137463" y="759599"/>
            <a:ext cx="6193767" cy="5330650"/>
          </a:xfrm>
          <a:prstGeom prst="rect">
            <a:avLst/>
          </a:prstGeom>
        </p:spPr>
      </p:pic>
    </p:spTree>
    <p:extLst>
      <p:ext uri="{BB962C8B-B14F-4D97-AF65-F5344CB8AC3E}">
        <p14:creationId xmlns:p14="http://schemas.microsoft.com/office/powerpoint/2010/main" val="4758234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AD99DC-873B-4C90-F3A5-ECDC83BA4F56}"/>
              </a:ext>
            </a:extLst>
          </p:cNvPr>
          <p:cNvSpPr>
            <a:spLocks noGrp="1"/>
          </p:cNvSpPr>
          <p:nvPr>
            <p:ph type="title"/>
          </p:nvPr>
        </p:nvSpPr>
        <p:spPr/>
        <p:txBody>
          <a:bodyPr/>
          <a:lstStyle/>
          <a:p>
            <a:pPr algn="ctr"/>
            <a:r>
              <a:rPr lang="en-US" b="1" dirty="0"/>
              <a:t>Why Enforcement Matters</a:t>
            </a:r>
            <a:br>
              <a:rPr lang="en-US" b="1" dirty="0"/>
            </a:br>
            <a:endParaRPr lang="en-US" dirty="0"/>
          </a:p>
        </p:txBody>
      </p:sp>
      <p:sp>
        <p:nvSpPr>
          <p:cNvPr id="3" name="Content Placeholder 2">
            <a:extLst>
              <a:ext uri="{FF2B5EF4-FFF2-40B4-BE49-F238E27FC236}">
                <a16:creationId xmlns:a16="http://schemas.microsoft.com/office/drawing/2014/main" id="{154EA687-B6EE-8391-A063-5BCC2820D830}"/>
              </a:ext>
            </a:extLst>
          </p:cNvPr>
          <p:cNvSpPr>
            <a:spLocks noGrp="1"/>
          </p:cNvSpPr>
          <p:nvPr>
            <p:ph idx="1"/>
          </p:nvPr>
        </p:nvSpPr>
        <p:spPr>
          <a:xfrm>
            <a:off x="3562065" y="864108"/>
            <a:ext cx="8161361" cy="5120640"/>
          </a:xfrm>
        </p:spPr>
        <p:txBody>
          <a:bodyPr/>
          <a:lstStyle/>
          <a:p>
            <a:pPr marL="0" indent="0" algn="ctr">
              <a:buNone/>
            </a:pPr>
            <a:r>
              <a:rPr lang="en-US" sz="2800" b="1" dirty="0"/>
              <a:t>Changing Driver Behavior</a:t>
            </a:r>
          </a:p>
          <a:p>
            <a:pPr marL="0" indent="0">
              <a:buNone/>
            </a:pPr>
            <a:endParaRPr lang="en-US" sz="2600" dirty="0"/>
          </a:p>
          <a:p>
            <a:pPr marL="0" indent="0">
              <a:buNone/>
            </a:pPr>
            <a:r>
              <a:rPr lang="en-US" sz="2600" dirty="0"/>
              <a:t>Enforcement:</a:t>
            </a:r>
          </a:p>
          <a:p>
            <a:r>
              <a:rPr lang="en-US" sz="2600" dirty="0"/>
              <a:t>Raises awareness through </a:t>
            </a:r>
          </a:p>
          <a:p>
            <a:pPr marL="0" indent="0">
              <a:buNone/>
            </a:pPr>
            <a:r>
              <a:rPr lang="en-US" sz="2600" dirty="0"/>
              <a:t>visibly and media announcements</a:t>
            </a:r>
          </a:p>
          <a:p>
            <a:r>
              <a:rPr lang="en-US" sz="2600" dirty="0"/>
              <a:t>Reduces speeding</a:t>
            </a:r>
          </a:p>
          <a:p>
            <a:r>
              <a:rPr lang="en-US" sz="2600" dirty="0"/>
              <a:t>Encourages compliance</a:t>
            </a:r>
          </a:p>
          <a:p>
            <a:r>
              <a:rPr lang="en-US" sz="2600" dirty="0"/>
              <a:t>Protects workers</a:t>
            </a:r>
          </a:p>
          <a:p>
            <a:r>
              <a:rPr lang="en-US" sz="2600" dirty="0"/>
              <a:t>Saves lives</a:t>
            </a:r>
          </a:p>
          <a:p>
            <a:endParaRPr lang="en-US" dirty="0"/>
          </a:p>
        </p:txBody>
      </p:sp>
      <p:pic>
        <p:nvPicPr>
          <p:cNvPr id="5" name="Picture 4">
            <a:extLst>
              <a:ext uri="{FF2B5EF4-FFF2-40B4-BE49-F238E27FC236}">
                <a16:creationId xmlns:a16="http://schemas.microsoft.com/office/drawing/2014/main" id="{F1D596E7-CF92-C4E4-0972-F1B39E5D9AE8}"/>
              </a:ext>
            </a:extLst>
          </p:cNvPr>
          <p:cNvPicPr>
            <a:picLocks noChangeAspect="1"/>
          </p:cNvPicPr>
          <p:nvPr/>
        </p:nvPicPr>
        <p:blipFill>
          <a:blip r:embed="rId3"/>
          <a:stretch>
            <a:fillRect/>
          </a:stretch>
        </p:blipFill>
        <p:spPr>
          <a:xfrm>
            <a:off x="8420668" y="2194560"/>
            <a:ext cx="3302757" cy="3799332"/>
          </a:xfrm>
          <a:prstGeom prst="rect">
            <a:avLst/>
          </a:prstGeom>
        </p:spPr>
      </p:pic>
    </p:spTree>
    <p:extLst>
      <p:ext uri="{BB962C8B-B14F-4D97-AF65-F5344CB8AC3E}">
        <p14:creationId xmlns:p14="http://schemas.microsoft.com/office/powerpoint/2010/main" val="35151771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45F6C5-E1EF-BC7D-2C18-D8637789C4A7}"/>
              </a:ext>
            </a:extLst>
          </p:cNvPr>
          <p:cNvSpPr>
            <a:spLocks noGrp="1"/>
          </p:cNvSpPr>
          <p:nvPr>
            <p:ph type="title"/>
          </p:nvPr>
        </p:nvSpPr>
        <p:spPr/>
        <p:txBody>
          <a:bodyPr>
            <a:normAutofit/>
          </a:bodyPr>
          <a:lstStyle/>
          <a:p>
            <a:pPr algn="ctr"/>
            <a:r>
              <a:rPr lang="en-US" sz="4400" b="1" dirty="0"/>
              <a:t>Respect the Zone So We All Get Home</a:t>
            </a:r>
            <a:br>
              <a:rPr lang="en-US" sz="4400" b="1" dirty="0"/>
            </a:br>
            <a:endParaRPr lang="en-US" sz="4400" dirty="0"/>
          </a:p>
        </p:txBody>
      </p:sp>
      <p:sp>
        <p:nvSpPr>
          <p:cNvPr id="3" name="Content Placeholder 2">
            <a:extLst>
              <a:ext uri="{FF2B5EF4-FFF2-40B4-BE49-F238E27FC236}">
                <a16:creationId xmlns:a16="http://schemas.microsoft.com/office/drawing/2014/main" id="{9371DF28-DFA9-69DF-FAB8-F1B28997F136}"/>
              </a:ext>
            </a:extLst>
          </p:cNvPr>
          <p:cNvSpPr>
            <a:spLocks noGrp="1"/>
          </p:cNvSpPr>
          <p:nvPr>
            <p:ph idx="1"/>
          </p:nvPr>
        </p:nvSpPr>
        <p:spPr>
          <a:xfrm>
            <a:off x="3592402" y="326698"/>
            <a:ext cx="7315200" cy="5780032"/>
          </a:xfrm>
        </p:spPr>
        <p:txBody>
          <a:bodyPr>
            <a:normAutofit/>
          </a:bodyPr>
          <a:lstStyle/>
          <a:p>
            <a:pPr marL="0" indent="0" algn="ctr">
              <a:buNone/>
            </a:pPr>
            <a:r>
              <a:rPr lang="en-US" sz="2800" b="1" dirty="0"/>
              <a:t>National Work Zone Awareness Message</a:t>
            </a:r>
            <a:endParaRPr lang="en-US" sz="2600" dirty="0"/>
          </a:p>
          <a:p>
            <a:pPr marL="0" indent="0">
              <a:buNone/>
            </a:pPr>
            <a:endParaRPr lang="en-US" sz="2600" dirty="0"/>
          </a:p>
          <a:p>
            <a:pPr marL="0" indent="0">
              <a:buNone/>
            </a:pPr>
            <a:r>
              <a:rPr lang="en-US" sz="2600" dirty="0"/>
              <a:t>Recent campaign themes:</a:t>
            </a:r>
          </a:p>
          <a:p>
            <a:r>
              <a:rPr lang="en-US" sz="2600" dirty="0"/>
              <a:t>"Respect the Zone </a:t>
            </a:r>
          </a:p>
          <a:p>
            <a:pPr marL="0" indent="0">
              <a:buNone/>
            </a:pPr>
            <a:r>
              <a:rPr lang="en-US" sz="2600" dirty="0"/>
              <a:t>     so We All Get Home“</a:t>
            </a:r>
          </a:p>
          <a:p>
            <a:r>
              <a:rPr lang="en-US" sz="2600" dirty="0"/>
              <a:t>"Safe Actions Save Lives“</a:t>
            </a:r>
          </a:p>
          <a:p>
            <a:r>
              <a:rPr lang="en-US" sz="2600" dirty="0"/>
              <a:t>"Help Us Get Home“</a:t>
            </a:r>
          </a:p>
          <a:p>
            <a:r>
              <a:rPr lang="en-US" sz="2600" dirty="0"/>
              <a:t>And my favorite of all –</a:t>
            </a:r>
          </a:p>
          <a:p>
            <a:pPr lvl="1"/>
            <a:endParaRPr lang="en-US" sz="2600" dirty="0"/>
          </a:p>
          <a:p>
            <a:endParaRPr lang="en-US" dirty="0"/>
          </a:p>
        </p:txBody>
      </p:sp>
      <p:pic>
        <p:nvPicPr>
          <p:cNvPr id="5" name="Picture 4">
            <a:extLst>
              <a:ext uri="{FF2B5EF4-FFF2-40B4-BE49-F238E27FC236}">
                <a16:creationId xmlns:a16="http://schemas.microsoft.com/office/drawing/2014/main" id="{C0AF42D2-09F2-56E5-49AE-C2720997785C}"/>
              </a:ext>
            </a:extLst>
          </p:cNvPr>
          <p:cNvPicPr>
            <a:picLocks noChangeAspect="1"/>
          </p:cNvPicPr>
          <p:nvPr/>
        </p:nvPicPr>
        <p:blipFill>
          <a:blip r:embed="rId3"/>
          <a:stretch>
            <a:fillRect/>
          </a:stretch>
        </p:blipFill>
        <p:spPr>
          <a:xfrm>
            <a:off x="7874758" y="1300189"/>
            <a:ext cx="3672323" cy="4839541"/>
          </a:xfrm>
          <a:prstGeom prst="rect">
            <a:avLst/>
          </a:prstGeom>
        </p:spPr>
      </p:pic>
    </p:spTree>
    <p:extLst>
      <p:ext uri="{BB962C8B-B14F-4D97-AF65-F5344CB8AC3E}">
        <p14:creationId xmlns:p14="http://schemas.microsoft.com/office/powerpoint/2010/main" val="22789854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81577AD-DA5F-48B3-8FB9-5199BA9EE6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765350"/>
            <a:ext cx="4642228" cy="53306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70FA13C3-C424-8B28-A444-18B008ED3854}"/>
              </a:ext>
            </a:extLst>
          </p:cNvPr>
          <p:cNvSpPr>
            <a:spLocks noGrp="1"/>
          </p:cNvSpPr>
          <p:nvPr>
            <p:ph type="title"/>
          </p:nvPr>
        </p:nvSpPr>
        <p:spPr>
          <a:xfrm>
            <a:off x="0" y="887105"/>
            <a:ext cx="4476465" cy="1446662"/>
          </a:xfrm>
        </p:spPr>
        <p:txBody>
          <a:bodyPr>
            <a:noAutofit/>
          </a:bodyPr>
          <a:lstStyle/>
          <a:p>
            <a:r>
              <a:rPr lang="en-US" sz="2400" b="1" dirty="0"/>
              <a:t>The Importance of  Relationships between Highway Workers and Law Enforcement</a:t>
            </a:r>
            <a:br>
              <a:rPr lang="en-US" sz="2400" b="1" dirty="0"/>
            </a:br>
            <a:endParaRPr lang="en-US" sz="2400" dirty="0"/>
          </a:p>
        </p:txBody>
      </p:sp>
      <p:sp>
        <p:nvSpPr>
          <p:cNvPr id="3" name="Content Placeholder 2">
            <a:extLst>
              <a:ext uri="{FF2B5EF4-FFF2-40B4-BE49-F238E27FC236}">
                <a16:creationId xmlns:a16="http://schemas.microsoft.com/office/drawing/2014/main" id="{E68E7EFC-0E1E-B6B7-C4C4-BEE90F077EBC}"/>
              </a:ext>
            </a:extLst>
          </p:cNvPr>
          <p:cNvSpPr>
            <a:spLocks noGrp="1"/>
          </p:cNvSpPr>
          <p:nvPr>
            <p:ph idx="1"/>
          </p:nvPr>
        </p:nvSpPr>
        <p:spPr>
          <a:xfrm>
            <a:off x="204716" y="2510395"/>
            <a:ext cx="4271749" cy="3460500"/>
          </a:xfrm>
        </p:spPr>
        <p:txBody>
          <a:bodyPr anchor="t">
            <a:normAutofit fontScale="92500" lnSpcReduction="10000"/>
          </a:bodyPr>
          <a:lstStyle/>
          <a:p>
            <a:pPr marL="0" indent="0">
              <a:buNone/>
            </a:pPr>
            <a:r>
              <a:rPr lang="en-US" sz="2400" b="1" dirty="0">
                <a:solidFill>
                  <a:srgbClr val="FFFFFF"/>
                </a:solidFill>
              </a:rPr>
              <a:t>Working Together for Safety</a:t>
            </a:r>
          </a:p>
          <a:p>
            <a:pPr marL="0" indent="0">
              <a:buNone/>
            </a:pPr>
            <a:endParaRPr lang="en-US" sz="2400" dirty="0">
              <a:solidFill>
                <a:srgbClr val="FFFFFF"/>
              </a:solidFill>
            </a:endParaRPr>
          </a:p>
          <a:p>
            <a:pPr marL="0" indent="0">
              <a:buNone/>
            </a:pPr>
            <a:r>
              <a:rPr lang="en-US" sz="2400" dirty="0">
                <a:solidFill>
                  <a:srgbClr val="FFFFFF"/>
                </a:solidFill>
              </a:rPr>
              <a:t>Strong partnerships provide:</a:t>
            </a:r>
          </a:p>
          <a:p>
            <a:r>
              <a:rPr lang="en-US" sz="2400" dirty="0">
                <a:solidFill>
                  <a:srgbClr val="FFFFFF"/>
                </a:solidFill>
              </a:rPr>
              <a:t>Better communication</a:t>
            </a:r>
          </a:p>
          <a:p>
            <a:r>
              <a:rPr lang="en-US" sz="2400" dirty="0">
                <a:solidFill>
                  <a:srgbClr val="FFFFFF"/>
                </a:solidFill>
              </a:rPr>
              <a:t>Shared safety goals</a:t>
            </a:r>
          </a:p>
          <a:p>
            <a:r>
              <a:rPr lang="en-US" sz="2400" dirty="0">
                <a:solidFill>
                  <a:srgbClr val="FFFFFF"/>
                </a:solidFill>
              </a:rPr>
              <a:t>Mutual trust</a:t>
            </a:r>
          </a:p>
          <a:p>
            <a:r>
              <a:rPr lang="en-US" sz="2400" dirty="0">
                <a:solidFill>
                  <a:srgbClr val="FFFFFF"/>
                </a:solidFill>
              </a:rPr>
              <a:t>Greater public impact</a:t>
            </a:r>
          </a:p>
          <a:p>
            <a:r>
              <a:rPr lang="en-US" sz="2400" dirty="0">
                <a:solidFill>
                  <a:srgbClr val="FFFFFF"/>
                </a:solidFill>
              </a:rPr>
              <a:t>Safer work zones</a:t>
            </a:r>
          </a:p>
          <a:p>
            <a:endParaRPr lang="en-US" sz="2400" dirty="0">
              <a:solidFill>
                <a:srgbClr val="FFFFFF"/>
              </a:solidFill>
            </a:endParaRPr>
          </a:p>
        </p:txBody>
      </p:sp>
      <p:pic>
        <p:nvPicPr>
          <p:cNvPr id="5" name="Picture 4">
            <a:extLst>
              <a:ext uri="{FF2B5EF4-FFF2-40B4-BE49-F238E27FC236}">
                <a16:creationId xmlns:a16="http://schemas.microsoft.com/office/drawing/2014/main" id="{8E4CCA1F-54CD-D60D-289C-F4FCA774A38B}"/>
              </a:ext>
            </a:extLst>
          </p:cNvPr>
          <p:cNvPicPr>
            <a:picLocks noChangeAspect="1"/>
          </p:cNvPicPr>
          <p:nvPr/>
        </p:nvPicPr>
        <p:blipFill>
          <a:blip r:embed="rId3"/>
          <a:stretch>
            <a:fillRect/>
          </a:stretch>
        </p:blipFill>
        <p:spPr>
          <a:xfrm>
            <a:off x="5137463" y="777089"/>
            <a:ext cx="6193767" cy="5295670"/>
          </a:xfrm>
          <a:prstGeom prst="rect">
            <a:avLst/>
          </a:prstGeom>
        </p:spPr>
      </p:pic>
    </p:spTree>
    <p:extLst>
      <p:ext uri="{BB962C8B-B14F-4D97-AF65-F5344CB8AC3E}">
        <p14:creationId xmlns:p14="http://schemas.microsoft.com/office/powerpoint/2010/main" val="9691521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DA8DF0-1D4D-BB2B-9DCE-D3A725259AC7}"/>
              </a:ext>
            </a:extLst>
          </p:cNvPr>
          <p:cNvSpPr>
            <a:spLocks noGrp="1"/>
          </p:cNvSpPr>
          <p:nvPr>
            <p:ph type="title"/>
          </p:nvPr>
        </p:nvSpPr>
        <p:spPr/>
        <p:txBody>
          <a:bodyPr/>
          <a:lstStyle/>
          <a:p>
            <a:pPr algn="ctr"/>
            <a:r>
              <a:rPr lang="en-US" sz="4400" b="1" dirty="0"/>
              <a:t>Operation Hard Hat</a:t>
            </a:r>
            <a:br>
              <a:rPr lang="en-US" b="1" dirty="0"/>
            </a:br>
            <a:endParaRPr lang="en-US" dirty="0"/>
          </a:p>
        </p:txBody>
      </p:sp>
      <p:sp>
        <p:nvSpPr>
          <p:cNvPr id="3" name="Content Placeholder 2">
            <a:extLst>
              <a:ext uri="{FF2B5EF4-FFF2-40B4-BE49-F238E27FC236}">
                <a16:creationId xmlns:a16="http://schemas.microsoft.com/office/drawing/2014/main" id="{FB33250C-F49C-D3BE-243D-BB3652051CA4}"/>
              </a:ext>
            </a:extLst>
          </p:cNvPr>
          <p:cNvSpPr>
            <a:spLocks noGrp="1"/>
          </p:cNvSpPr>
          <p:nvPr>
            <p:ph idx="1"/>
          </p:nvPr>
        </p:nvSpPr>
        <p:spPr/>
        <p:txBody>
          <a:bodyPr>
            <a:normAutofit fontScale="92500" lnSpcReduction="20000"/>
          </a:bodyPr>
          <a:lstStyle/>
          <a:p>
            <a:pPr marL="0" indent="0" algn="ctr">
              <a:buNone/>
            </a:pPr>
            <a:endParaRPr lang="en-US" b="1" dirty="0"/>
          </a:p>
          <a:p>
            <a:pPr marL="0" indent="0" algn="ctr">
              <a:buNone/>
            </a:pPr>
            <a:endParaRPr lang="en-US" b="1" dirty="0"/>
          </a:p>
          <a:p>
            <a:pPr marL="0" indent="0" algn="ctr">
              <a:buNone/>
            </a:pPr>
            <a:endParaRPr lang="en-US" b="1" dirty="0"/>
          </a:p>
          <a:p>
            <a:pPr marL="0" indent="0" algn="ctr">
              <a:buNone/>
            </a:pPr>
            <a:r>
              <a:rPr lang="en-US" sz="3900" b="1" dirty="0"/>
              <a:t>Protecting Highway Workers Through Enforcement, Education, and Partnership</a:t>
            </a:r>
          </a:p>
          <a:p>
            <a:endParaRPr lang="en-US" sz="3900" b="1" dirty="0"/>
          </a:p>
          <a:p>
            <a:pPr marL="0" indent="0">
              <a:buNone/>
            </a:pPr>
            <a:endParaRPr lang="en-US" b="1" dirty="0"/>
          </a:p>
          <a:p>
            <a:pPr marL="0" indent="0">
              <a:buNone/>
            </a:pPr>
            <a:endParaRPr lang="en-US" b="1" dirty="0"/>
          </a:p>
          <a:p>
            <a:pPr marL="0" indent="0">
              <a:buNone/>
            </a:pPr>
            <a:endParaRPr lang="en-US" b="1" dirty="0"/>
          </a:p>
          <a:p>
            <a:pPr marL="0" indent="0">
              <a:buNone/>
            </a:pPr>
            <a:r>
              <a:rPr lang="en-US" sz="2400" b="1" dirty="0"/>
              <a:t>Presented by: Andrew Maroney</a:t>
            </a:r>
            <a:br>
              <a:rPr lang="en-US" sz="2400" dirty="0"/>
            </a:br>
            <a:r>
              <a:rPr lang="en-US" sz="2400" b="1" dirty="0"/>
              <a:t>Organization:</a:t>
            </a:r>
            <a:r>
              <a:rPr lang="en-US" sz="2400" dirty="0"/>
              <a:t> CSEA Local 1000</a:t>
            </a:r>
            <a:br>
              <a:rPr lang="en-US" sz="2400" dirty="0"/>
            </a:br>
            <a:r>
              <a:rPr lang="en-US" sz="2400" b="1" dirty="0"/>
              <a:t>Date: June 22, 2026</a:t>
            </a:r>
            <a:endParaRPr lang="en-US" sz="2400" dirty="0"/>
          </a:p>
        </p:txBody>
      </p:sp>
    </p:spTree>
    <p:extLst>
      <p:ext uri="{BB962C8B-B14F-4D97-AF65-F5344CB8AC3E}">
        <p14:creationId xmlns:p14="http://schemas.microsoft.com/office/powerpoint/2010/main" val="28286317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6A5A5-BAAA-FE84-B2F3-6B25016F28E3}"/>
              </a:ext>
            </a:extLst>
          </p:cNvPr>
          <p:cNvSpPr>
            <a:spLocks noGrp="1"/>
          </p:cNvSpPr>
          <p:nvPr>
            <p:ph type="title"/>
          </p:nvPr>
        </p:nvSpPr>
        <p:spPr/>
        <p:txBody>
          <a:bodyPr>
            <a:normAutofit/>
          </a:bodyPr>
          <a:lstStyle/>
          <a:p>
            <a:pPr algn="ctr"/>
            <a:r>
              <a:rPr lang="en-US" sz="4400" b="1" dirty="0"/>
              <a:t>What Drivers Need to Remember</a:t>
            </a:r>
            <a:br>
              <a:rPr lang="en-US" sz="4400" b="1" dirty="0"/>
            </a:br>
            <a:endParaRPr lang="en-US" sz="4400" dirty="0"/>
          </a:p>
        </p:txBody>
      </p:sp>
      <p:sp>
        <p:nvSpPr>
          <p:cNvPr id="3" name="Content Placeholder 2">
            <a:extLst>
              <a:ext uri="{FF2B5EF4-FFF2-40B4-BE49-F238E27FC236}">
                <a16:creationId xmlns:a16="http://schemas.microsoft.com/office/drawing/2014/main" id="{2C87475C-7FFC-0506-CB1D-43A97783EB94}"/>
              </a:ext>
            </a:extLst>
          </p:cNvPr>
          <p:cNvSpPr>
            <a:spLocks noGrp="1"/>
          </p:cNvSpPr>
          <p:nvPr>
            <p:ph idx="1"/>
          </p:nvPr>
        </p:nvSpPr>
        <p:spPr/>
        <p:txBody>
          <a:bodyPr/>
          <a:lstStyle/>
          <a:p>
            <a:pPr marL="0" indent="0" algn="ctr">
              <a:buNone/>
            </a:pPr>
            <a:r>
              <a:rPr lang="en-US" sz="2800" b="1" dirty="0"/>
              <a:t>Five Life-Saving Actions</a:t>
            </a:r>
          </a:p>
          <a:p>
            <a:endParaRPr lang="en-US" sz="2800" dirty="0"/>
          </a:p>
          <a:p>
            <a:pPr marL="457200" indent="-457200">
              <a:buFont typeface="+mj-lt"/>
              <a:buAutoNum type="arabicPeriod"/>
            </a:pPr>
            <a:r>
              <a:rPr lang="en-US" sz="2600" dirty="0"/>
              <a:t>Slow down</a:t>
            </a:r>
          </a:p>
          <a:p>
            <a:pPr marL="457200" indent="-457200">
              <a:buFont typeface="+mj-lt"/>
              <a:buAutoNum type="arabicPeriod"/>
            </a:pPr>
            <a:r>
              <a:rPr lang="en-US" sz="2600" dirty="0"/>
              <a:t>Stay alert</a:t>
            </a:r>
          </a:p>
          <a:p>
            <a:pPr marL="457200" indent="-457200">
              <a:buFont typeface="+mj-lt"/>
              <a:buAutoNum type="arabicPeriod"/>
            </a:pPr>
            <a:r>
              <a:rPr lang="en-US" sz="2600" dirty="0"/>
              <a:t>Put the phone away</a:t>
            </a:r>
          </a:p>
          <a:p>
            <a:pPr marL="457200" indent="-457200">
              <a:buFont typeface="+mj-lt"/>
              <a:buAutoNum type="arabicPeriod"/>
            </a:pPr>
            <a:r>
              <a:rPr lang="en-US" sz="2600" dirty="0"/>
              <a:t>Move over when required</a:t>
            </a:r>
          </a:p>
          <a:p>
            <a:pPr marL="457200" indent="-457200">
              <a:buFont typeface="+mj-lt"/>
              <a:buAutoNum type="arabicPeriod"/>
            </a:pPr>
            <a:r>
              <a:rPr lang="en-US" sz="2600" dirty="0"/>
              <a:t>Follow flaggers and signs</a:t>
            </a:r>
          </a:p>
        </p:txBody>
      </p:sp>
    </p:spTree>
    <p:extLst>
      <p:ext uri="{BB962C8B-B14F-4D97-AF65-F5344CB8AC3E}">
        <p14:creationId xmlns:p14="http://schemas.microsoft.com/office/powerpoint/2010/main" val="6895001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A60D9-26F3-7D9D-7580-A8BA7C729226}"/>
              </a:ext>
            </a:extLst>
          </p:cNvPr>
          <p:cNvSpPr>
            <a:spLocks noGrp="1"/>
          </p:cNvSpPr>
          <p:nvPr>
            <p:ph type="title"/>
          </p:nvPr>
        </p:nvSpPr>
        <p:spPr/>
        <p:txBody>
          <a:bodyPr>
            <a:normAutofit/>
          </a:bodyPr>
          <a:lstStyle/>
          <a:p>
            <a:pPr algn="ctr"/>
            <a:r>
              <a:rPr lang="en-US" sz="4400" b="1" dirty="0"/>
              <a:t>Looking Forward</a:t>
            </a:r>
            <a:br>
              <a:rPr lang="en-US" sz="4400" b="1" dirty="0"/>
            </a:br>
            <a:endParaRPr lang="en-US" sz="4400" dirty="0"/>
          </a:p>
        </p:txBody>
      </p:sp>
      <p:sp>
        <p:nvSpPr>
          <p:cNvPr id="3" name="Content Placeholder 2">
            <a:extLst>
              <a:ext uri="{FF2B5EF4-FFF2-40B4-BE49-F238E27FC236}">
                <a16:creationId xmlns:a16="http://schemas.microsoft.com/office/drawing/2014/main" id="{B8F90E6E-F28E-58CC-AEEE-00AE2DCD4CC3}"/>
              </a:ext>
            </a:extLst>
          </p:cNvPr>
          <p:cNvSpPr>
            <a:spLocks noGrp="1"/>
          </p:cNvSpPr>
          <p:nvPr>
            <p:ph idx="1"/>
          </p:nvPr>
        </p:nvSpPr>
        <p:spPr/>
        <p:txBody>
          <a:bodyPr/>
          <a:lstStyle/>
          <a:p>
            <a:pPr marL="0" indent="0" algn="ctr">
              <a:buNone/>
            </a:pPr>
            <a:r>
              <a:rPr lang="en-US" sz="2800" b="1" dirty="0"/>
              <a:t>The Future of Work Zone Safety</a:t>
            </a:r>
          </a:p>
          <a:p>
            <a:pPr marL="0" indent="0">
              <a:buNone/>
            </a:pPr>
            <a:endParaRPr lang="en-US" sz="2800" dirty="0"/>
          </a:p>
          <a:p>
            <a:pPr marL="0" indent="0">
              <a:buNone/>
            </a:pPr>
            <a:r>
              <a:rPr lang="en-US" sz="2600" dirty="0"/>
              <a:t>Continued focus on:</a:t>
            </a:r>
          </a:p>
          <a:p>
            <a:r>
              <a:rPr lang="en-US" sz="2600" dirty="0"/>
              <a:t>Operation Hard Hat</a:t>
            </a:r>
          </a:p>
          <a:p>
            <a:r>
              <a:rPr lang="en-US" sz="2600" dirty="0"/>
              <a:t>Automated Work Zone Speed Enforcement</a:t>
            </a:r>
          </a:p>
          <a:p>
            <a:r>
              <a:rPr lang="en-US" sz="2600" dirty="0"/>
              <a:t>Public education</a:t>
            </a:r>
          </a:p>
          <a:p>
            <a:r>
              <a:rPr lang="en-US" sz="2600" dirty="0"/>
              <a:t>Strong labor-police partnerships</a:t>
            </a:r>
          </a:p>
          <a:p>
            <a:r>
              <a:rPr lang="en-US" sz="2600" dirty="0"/>
              <a:t>Worker safety initiatives</a:t>
            </a:r>
          </a:p>
          <a:p>
            <a:endParaRPr lang="en-US" dirty="0"/>
          </a:p>
        </p:txBody>
      </p:sp>
    </p:spTree>
    <p:extLst>
      <p:ext uri="{BB962C8B-B14F-4D97-AF65-F5344CB8AC3E}">
        <p14:creationId xmlns:p14="http://schemas.microsoft.com/office/powerpoint/2010/main" val="30450565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39151A-56CC-27BD-EF76-A7C3446ACB82}"/>
              </a:ext>
            </a:extLst>
          </p:cNvPr>
          <p:cNvSpPr>
            <a:spLocks noGrp="1"/>
          </p:cNvSpPr>
          <p:nvPr>
            <p:ph type="title"/>
          </p:nvPr>
        </p:nvSpPr>
        <p:spPr/>
        <p:txBody>
          <a:bodyPr>
            <a:normAutofit/>
          </a:bodyPr>
          <a:lstStyle/>
          <a:p>
            <a:pPr algn="ctr"/>
            <a:r>
              <a:rPr lang="en-US" sz="4400" b="1" dirty="0"/>
              <a:t>Final Message</a:t>
            </a:r>
            <a:br>
              <a:rPr lang="en-US" sz="4400" b="1" dirty="0"/>
            </a:br>
            <a:endParaRPr lang="en-US" sz="4400" dirty="0"/>
          </a:p>
        </p:txBody>
      </p:sp>
      <p:sp>
        <p:nvSpPr>
          <p:cNvPr id="3" name="Content Placeholder 2">
            <a:extLst>
              <a:ext uri="{FF2B5EF4-FFF2-40B4-BE49-F238E27FC236}">
                <a16:creationId xmlns:a16="http://schemas.microsoft.com/office/drawing/2014/main" id="{E2496324-5057-9D86-47AF-BA651E7E69E3}"/>
              </a:ext>
            </a:extLst>
          </p:cNvPr>
          <p:cNvSpPr>
            <a:spLocks noGrp="1"/>
          </p:cNvSpPr>
          <p:nvPr>
            <p:ph idx="1"/>
          </p:nvPr>
        </p:nvSpPr>
        <p:spPr>
          <a:xfrm>
            <a:off x="3521122" y="632095"/>
            <a:ext cx="8243248" cy="5509397"/>
          </a:xfrm>
        </p:spPr>
        <p:txBody>
          <a:bodyPr>
            <a:normAutofit fontScale="70000" lnSpcReduction="20000"/>
          </a:bodyPr>
          <a:lstStyle/>
          <a:p>
            <a:pPr marL="0" indent="0" algn="ctr">
              <a:buNone/>
            </a:pPr>
            <a:endParaRPr lang="en-US" sz="1300" b="1" dirty="0"/>
          </a:p>
          <a:p>
            <a:pPr marL="0" indent="0" algn="ctr">
              <a:buNone/>
            </a:pPr>
            <a:r>
              <a:rPr lang="en-US" sz="3100" b="1" dirty="0"/>
              <a:t>Every Worker Has Someone Waiting at Home</a:t>
            </a:r>
          </a:p>
          <a:p>
            <a:pPr marL="0" indent="0">
              <a:buNone/>
            </a:pPr>
            <a:endParaRPr lang="en-US" sz="3100" dirty="0"/>
          </a:p>
          <a:p>
            <a:pPr marL="0" indent="0">
              <a:buNone/>
            </a:pPr>
            <a:r>
              <a:rPr lang="en-US" sz="3100" dirty="0"/>
              <a:t>Highway workers:</a:t>
            </a:r>
          </a:p>
          <a:p>
            <a:r>
              <a:rPr lang="en-US" sz="3100" dirty="0"/>
              <a:t>Build our roads</a:t>
            </a:r>
          </a:p>
          <a:p>
            <a:r>
              <a:rPr lang="en-US" sz="3100" dirty="0"/>
              <a:t>Maintain our infrastructure</a:t>
            </a:r>
          </a:p>
          <a:p>
            <a:r>
              <a:rPr lang="en-US" sz="3100" dirty="0"/>
              <a:t>Respond during emergencies</a:t>
            </a:r>
          </a:p>
          <a:p>
            <a:pPr marL="0" indent="0">
              <a:buNone/>
            </a:pPr>
            <a:endParaRPr lang="en-US" sz="3100" dirty="0"/>
          </a:p>
          <a:p>
            <a:pPr marL="0" indent="0">
              <a:buNone/>
            </a:pPr>
            <a:r>
              <a:rPr lang="en-US" sz="3100" dirty="0"/>
              <a:t>They deserve:</a:t>
            </a:r>
          </a:p>
          <a:p>
            <a:r>
              <a:rPr lang="en-US" sz="3100" dirty="0"/>
              <a:t>Respect</a:t>
            </a:r>
          </a:p>
          <a:p>
            <a:r>
              <a:rPr lang="en-US" sz="3100" dirty="0"/>
              <a:t>Protection</a:t>
            </a:r>
          </a:p>
          <a:p>
            <a:r>
              <a:rPr lang="en-US" sz="3100" dirty="0"/>
              <a:t>Safe working conditions</a:t>
            </a:r>
          </a:p>
          <a:p>
            <a:pPr marL="0" indent="0" algn="ctr">
              <a:buNone/>
            </a:pPr>
            <a:endParaRPr lang="en-US" sz="3100" b="1" dirty="0"/>
          </a:p>
          <a:p>
            <a:pPr marL="0" indent="0" algn="ctr">
              <a:buNone/>
            </a:pPr>
            <a:r>
              <a:rPr lang="en-US" sz="3100" b="1" dirty="0"/>
              <a:t>Every worker deserves to go home safely at the end of the day.</a:t>
            </a:r>
            <a:endParaRPr lang="en-US" sz="3100" dirty="0"/>
          </a:p>
          <a:p>
            <a:endParaRPr lang="en-US" sz="1100" dirty="0"/>
          </a:p>
        </p:txBody>
      </p:sp>
    </p:spTree>
    <p:extLst>
      <p:ext uri="{BB962C8B-B14F-4D97-AF65-F5344CB8AC3E}">
        <p14:creationId xmlns:p14="http://schemas.microsoft.com/office/powerpoint/2010/main" val="8426649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58F843-9BDF-3DB5-78EE-A32D17973FAC}"/>
              </a:ext>
            </a:extLst>
          </p:cNvPr>
          <p:cNvSpPr>
            <a:spLocks noGrp="1"/>
          </p:cNvSpPr>
          <p:nvPr>
            <p:ph type="title"/>
          </p:nvPr>
        </p:nvSpPr>
        <p:spPr/>
        <p:txBody>
          <a:bodyPr>
            <a:normAutofit/>
          </a:bodyPr>
          <a:lstStyle/>
          <a:p>
            <a:pPr algn="ctr"/>
            <a:r>
              <a:rPr lang="en-US" sz="4400" b="1" dirty="0"/>
              <a:t>Questions</a:t>
            </a:r>
            <a:br>
              <a:rPr lang="en-US" sz="4400" b="1" dirty="0"/>
            </a:br>
            <a:endParaRPr lang="en-US" sz="4400" dirty="0"/>
          </a:p>
        </p:txBody>
      </p:sp>
      <p:sp>
        <p:nvSpPr>
          <p:cNvPr id="3" name="Content Placeholder 2">
            <a:extLst>
              <a:ext uri="{FF2B5EF4-FFF2-40B4-BE49-F238E27FC236}">
                <a16:creationId xmlns:a16="http://schemas.microsoft.com/office/drawing/2014/main" id="{22355A46-53B6-5B55-5FA4-21D8EB87E433}"/>
              </a:ext>
            </a:extLst>
          </p:cNvPr>
          <p:cNvSpPr>
            <a:spLocks noGrp="1"/>
          </p:cNvSpPr>
          <p:nvPr>
            <p:ph idx="1"/>
          </p:nvPr>
        </p:nvSpPr>
        <p:spPr>
          <a:xfrm>
            <a:off x="3869268" y="1123836"/>
            <a:ext cx="7315200" cy="4860911"/>
          </a:xfrm>
        </p:spPr>
        <p:txBody>
          <a:bodyPr>
            <a:normAutofit lnSpcReduction="10000"/>
          </a:bodyPr>
          <a:lstStyle/>
          <a:p>
            <a:pPr marL="0" indent="0" algn="ctr">
              <a:buNone/>
            </a:pPr>
            <a:r>
              <a:rPr lang="en-US" sz="3600" b="1" dirty="0"/>
              <a:t>Thank You</a:t>
            </a:r>
          </a:p>
          <a:p>
            <a:pPr algn="ctr"/>
            <a:endParaRPr lang="en-US" sz="3600" b="1" dirty="0"/>
          </a:p>
          <a:p>
            <a:pPr marL="0" indent="0" algn="ctr">
              <a:buNone/>
            </a:pPr>
            <a:r>
              <a:rPr lang="en-US" sz="3600" b="1" dirty="0"/>
              <a:t>Operation Hard Hat</a:t>
            </a:r>
            <a:endParaRPr lang="en-US" sz="3600" dirty="0"/>
          </a:p>
          <a:p>
            <a:pPr marL="0" indent="0" algn="ctr">
              <a:buNone/>
            </a:pPr>
            <a:endParaRPr lang="en-US" sz="3600" b="1" dirty="0"/>
          </a:p>
          <a:p>
            <a:pPr marL="0" indent="0" algn="ctr">
              <a:buNone/>
            </a:pPr>
            <a:r>
              <a:rPr lang="en-US" sz="3600" b="1" dirty="0"/>
              <a:t>Protecting Those Who Protect Our Highways</a:t>
            </a:r>
          </a:p>
          <a:p>
            <a:pPr algn="ctr"/>
            <a:endParaRPr lang="en-US" sz="3600" dirty="0"/>
          </a:p>
          <a:p>
            <a:pPr marL="0" indent="0" algn="ctr">
              <a:buNone/>
            </a:pPr>
            <a:r>
              <a:rPr lang="en-US" sz="3600" dirty="0"/>
              <a:t>"Safe Actions Save Lives."</a:t>
            </a:r>
          </a:p>
          <a:p>
            <a:endParaRPr lang="en-US" sz="2800" dirty="0"/>
          </a:p>
        </p:txBody>
      </p:sp>
    </p:spTree>
    <p:extLst>
      <p:ext uri="{BB962C8B-B14F-4D97-AF65-F5344CB8AC3E}">
        <p14:creationId xmlns:p14="http://schemas.microsoft.com/office/powerpoint/2010/main" val="18316777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824B49-9343-C82D-31D7-650CB37597DC}"/>
              </a:ext>
            </a:extLst>
          </p:cNvPr>
          <p:cNvSpPr>
            <a:spLocks noGrp="1"/>
          </p:cNvSpPr>
          <p:nvPr>
            <p:ph type="title"/>
          </p:nvPr>
        </p:nvSpPr>
        <p:spPr/>
        <p:txBody>
          <a:bodyPr/>
          <a:lstStyle/>
          <a:p>
            <a:pPr algn="ctr"/>
            <a:r>
              <a:rPr lang="en-US" sz="4400" b="1" dirty="0"/>
              <a:t>Why We Are Here</a:t>
            </a:r>
            <a:br>
              <a:rPr lang="en-US" b="1" dirty="0"/>
            </a:br>
            <a:endParaRPr lang="en-US" dirty="0"/>
          </a:p>
        </p:txBody>
      </p:sp>
      <p:sp>
        <p:nvSpPr>
          <p:cNvPr id="3" name="Content Placeholder 2">
            <a:extLst>
              <a:ext uri="{FF2B5EF4-FFF2-40B4-BE49-F238E27FC236}">
                <a16:creationId xmlns:a16="http://schemas.microsoft.com/office/drawing/2014/main" id="{E9BE66D9-0D1D-8129-1B03-CBAFAA2EF57E}"/>
              </a:ext>
            </a:extLst>
          </p:cNvPr>
          <p:cNvSpPr>
            <a:spLocks noGrp="1"/>
          </p:cNvSpPr>
          <p:nvPr>
            <p:ph idx="1"/>
          </p:nvPr>
        </p:nvSpPr>
        <p:spPr>
          <a:xfrm>
            <a:off x="3425589" y="899489"/>
            <a:ext cx="8393372" cy="5059021"/>
          </a:xfrm>
        </p:spPr>
        <p:txBody>
          <a:bodyPr>
            <a:normAutofit/>
          </a:bodyPr>
          <a:lstStyle/>
          <a:p>
            <a:pPr marL="0" indent="0" algn="ctr">
              <a:buNone/>
            </a:pPr>
            <a:r>
              <a:rPr lang="en-US" sz="3600" b="1" dirty="0"/>
              <a:t>Every Worker Deserves to Go Home Safe</a:t>
            </a:r>
          </a:p>
          <a:p>
            <a:pPr marL="0" indent="0" algn="ctr">
              <a:buNone/>
            </a:pPr>
            <a:endParaRPr lang="en-US" sz="3600" b="1" dirty="0"/>
          </a:p>
          <a:p>
            <a:r>
              <a:rPr lang="en-US" sz="3600" dirty="0"/>
              <a:t>Highway workers face live traffic every day</a:t>
            </a:r>
          </a:p>
          <a:p>
            <a:r>
              <a:rPr lang="en-US" sz="3600" dirty="0"/>
              <a:t>Distracted and aggressive driving puts lives at risk</a:t>
            </a:r>
          </a:p>
          <a:p>
            <a:r>
              <a:rPr lang="en-US" sz="3600" dirty="0"/>
              <a:t>Work zones are workplaces</a:t>
            </a:r>
          </a:p>
          <a:p>
            <a:r>
              <a:rPr lang="en-US" sz="3600" dirty="0"/>
              <a:t>Safety is everyone's responsibility</a:t>
            </a:r>
          </a:p>
          <a:p>
            <a:endParaRPr lang="en-US" sz="2400" dirty="0"/>
          </a:p>
        </p:txBody>
      </p:sp>
    </p:spTree>
    <p:extLst>
      <p:ext uri="{BB962C8B-B14F-4D97-AF65-F5344CB8AC3E}">
        <p14:creationId xmlns:p14="http://schemas.microsoft.com/office/powerpoint/2010/main" val="32560104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E0F379-FCC8-37A6-18FB-AE2BCAD3A599}"/>
              </a:ext>
            </a:extLst>
          </p:cNvPr>
          <p:cNvSpPr>
            <a:spLocks noGrp="1"/>
          </p:cNvSpPr>
          <p:nvPr>
            <p:ph type="title"/>
          </p:nvPr>
        </p:nvSpPr>
        <p:spPr>
          <a:xfrm>
            <a:off x="252919" y="1123837"/>
            <a:ext cx="2947482" cy="4601183"/>
          </a:xfrm>
        </p:spPr>
        <p:txBody>
          <a:bodyPr>
            <a:normAutofit/>
          </a:bodyPr>
          <a:lstStyle/>
          <a:p>
            <a:r>
              <a:rPr lang="en-US" sz="4400" b="1" dirty="0"/>
              <a:t>The Birth of Operation Hard Hat</a:t>
            </a:r>
            <a:br>
              <a:rPr lang="en-US" b="1" dirty="0"/>
            </a:br>
            <a:endParaRPr lang="en-US" dirty="0"/>
          </a:p>
        </p:txBody>
      </p:sp>
      <p:sp>
        <p:nvSpPr>
          <p:cNvPr id="3" name="Content Placeholder 2">
            <a:extLst>
              <a:ext uri="{FF2B5EF4-FFF2-40B4-BE49-F238E27FC236}">
                <a16:creationId xmlns:a16="http://schemas.microsoft.com/office/drawing/2014/main" id="{56E3FEF6-B37F-27F8-BCCF-0049FD6676C3}"/>
              </a:ext>
            </a:extLst>
          </p:cNvPr>
          <p:cNvSpPr>
            <a:spLocks noGrp="1"/>
          </p:cNvSpPr>
          <p:nvPr>
            <p:ph idx="1"/>
          </p:nvPr>
        </p:nvSpPr>
        <p:spPr>
          <a:xfrm>
            <a:off x="3493827" y="657890"/>
            <a:ext cx="4324293" cy="5441158"/>
          </a:xfrm>
        </p:spPr>
        <p:txBody>
          <a:bodyPr>
            <a:normAutofit fontScale="85000" lnSpcReduction="20000"/>
          </a:bodyPr>
          <a:lstStyle/>
          <a:p>
            <a:pPr marL="0" indent="0">
              <a:buNone/>
            </a:pPr>
            <a:r>
              <a:rPr lang="en-US" sz="3300" b="1" dirty="0"/>
              <a:t>Rochester, New York – 2019</a:t>
            </a:r>
            <a:endParaRPr lang="en-US" sz="2800" b="1" dirty="0"/>
          </a:p>
          <a:p>
            <a:r>
              <a:rPr lang="en-US" sz="2800" dirty="0"/>
              <a:t>Operation Hard Hat launched in the Rochester region in 2019</a:t>
            </a:r>
          </a:p>
          <a:p>
            <a:r>
              <a:rPr lang="en-US" sz="2800" dirty="0"/>
              <a:t>Partnership between:</a:t>
            </a:r>
          </a:p>
          <a:p>
            <a:pPr lvl="1"/>
            <a:r>
              <a:rPr lang="en-US" sz="2800" dirty="0"/>
              <a:t>New York State Police</a:t>
            </a:r>
          </a:p>
          <a:p>
            <a:pPr lvl="1"/>
            <a:r>
              <a:rPr lang="en-US" sz="2800" dirty="0"/>
              <a:t>NYSDOT</a:t>
            </a:r>
          </a:p>
          <a:p>
            <a:pPr lvl="1"/>
            <a:r>
              <a:rPr lang="en-US" sz="2800" dirty="0"/>
              <a:t>CSEA</a:t>
            </a:r>
          </a:p>
          <a:p>
            <a:pPr lvl="1"/>
            <a:r>
              <a:rPr lang="en-US" sz="2800" dirty="0"/>
              <a:t>Highway workers</a:t>
            </a:r>
          </a:p>
          <a:p>
            <a:pPr marL="0" indent="0">
              <a:buNone/>
            </a:pPr>
            <a:r>
              <a:rPr lang="en-US" sz="2800" dirty="0"/>
              <a:t>Goal: Reduce dangerous driving in work zones</a:t>
            </a:r>
          </a:p>
          <a:p>
            <a:r>
              <a:rPr lang="en-US" sz="2800" dirty="0"/>
              <a:t>Troopers began working undercover inside work zones dressed as construction workers</a:t>
            </a:r>
          </a:p>
        </p:txBody>
      </p:sp>
      <p:pic>
        <p:nvPicPr>
          <p:cNvPr id="7" name="Picture 6">
            <a:extLst>
              <a:ext uri="{FF2B5EF4-FFF2-40B4-BE49-F238E27FC236}">
                <a16:creationId xmlns:a16="http://schemas.microsoft.com/office/drawing/2014/main" id="{DE4EEC8B-9E47-A992-BB87-82BECAC7B50F}"/>
              </a:ext>
            </a:extLst>
          </p:cNvPr>
          <p:cNvPicPr>
            <a:picLocks noChangeAspect="1"/>
          </p:cNvPicPr>
          <p:nvPr/>
        </p:nvPicPr>
        <p:blipFill>
          <a:blip r:embed="rId3"/>
          <a:srcRect l="8423" r="1398" b="-3"/>
          <a:stretch>
            <a:fillRect/>
          </a:stretch>
        </p:blipFill>
        <p:spPr>
          <a:xfrm>
            <a:off x="7818120" y="758952"/>
            <a:ext cx="3617432" cy="5330952"/>
          </a:xfrm>
          <a:prstGeom prst="rect">
            <a:avLst/>
          </a:prstGeom>
        </p:spPr>
      </p:pic>
    </p:spTree>
    <p:extLst>
      <p:ext uri="{BB962C8B-B14F-4D97-AF65-F5344CB8AC3E}">
        <p14:creationId xmlns:p14="http://schemas.microsoft.com/office/powerpoint/2010/main" val="35398867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69109-6ABC-29A8-E8DF-317D9637AA96}"/>
              </a:ext>
            </a:extLst>
          </p:cNvPr>
          <p:cNvSpPr>
            <a:spLocks noGrp="1"/>
          </p:cNvSpPr>
          <p:nvPr>
            <p:ph type="title"/>
          </p:nvPr>
        </p:nvSpPr>
        <p:spPr/>
        <p:txBody>
          <a:bodyPr/>
          <a:lstStyle/>
          <a:p>
            <a:pPr algn="ctr"/>
            <a:r>
              <a:rPr lang="en-US" sz="4400" b="1" dirty="0"/>
              <a:t>How Operation Hard Hat Works</a:t>
            </a:r>
            <a:br>
              <a:rPr lang="en-US" b="1" dirty="0"/>
            </a:br>
            <a:endParaRPr lang="en-US" dirty="0"/>
          </a:p>
        </p:txBody>
      </p:sp>
      <p:sp>
        <p:nvSpPr>
          <p:cNvPr id="3" name="Content Placeholder 2">
            <a:extLst>
              <a:ext uri="{FF2B5EF4-FFF2-40B4-BE49-F238E27FC236}">
                <a16:creationId xmlns:a16="http://schemas.microsoft.com/office/drawing/2014/main" id="{117875FA-FB12-69CA-BBF8-94BAED3BAA4D}"/>
              </a:ext>
            </a:extLst>
          </p:cNvPr>
          <p:cNvSpPr>
            <a:spLocks noGrp="1"/>
          </p:cNvSpPr>
          <p:nvPr>
            <p:ph idx="1"/>
          </p:nvPr>
        </p:nvSpPr>
        <p:spPr>
          <a:xfrm>
            <a:off x="3520721" y="642434"/>
            <a:ext cx="8202705" cy="5563988"/>
          </a:xfrm>
        </p:spPr>
        <p:txBody>
          <a:bodyPr>
            <a:normAutofit fontScale="70000" lnSpcReduction="20000"/>
          </a:bodyPr>
          <a:lstStyle/>
          <a:p>
            <a:pPr marL="0" indent="0" algn="ctr">
              <a:buNone/>
            </a:pPr>
            <a:endParaRPr lang="en-US" sz="4000" b="1" dirty="0"/>
          </a:p>
          <a:p>
            <a:pPr marL="0" indent="0" algn="ctr">
              <a:buNone/>
            </a:pPr>
            <a:r>
              <a:rPr lang="en-US" sz="4000" b="1" dirty="0"/>
              <a:t>A Unique Enforcement Strategy</a:t>
            </a:r>
          </a:p>
          <a:p>
            <a:pPr marL="0" indent="0" algn="ctr">
              <a:buNone/>
            </a:pPr>
            <a:endParaRPr lang="en-US" sz="3300" b="1" dirty="0"/>
          </a:p>
          <a:p>
            <a:r>
              <a:rPr lang="en-US" sz="3100" dirty="0"/>
              <a:t>Troopers dress as highway workers</a:t>
            </a:r>
          </a:p>
          <a:p>
            <a:r>
              <a:rPr lang="en-US" sz="3100" dirty="0"/>
              <a:t>Observe violations firsthand</a:t>
            </a:r>
          </a:p>
          <a:p>
            <a:r>
              <a:rPr lang="en-US" sz="3100" dirty="0"/>
              <a:t>Communicate with marked patrol units</a:t>
            </a:r>
          </a:p>
          <a:p>
            <a:r>
              <a:rPr lang="en-US" sz="3100" dirty="0"/>
              <a:t>Drivers are stopped immediately</a:t>
            </a:r>
          </a:p>
          <a:p>
            <a:endParaRPr lang="en-US" sz="2800" dirty="0"/>
          </a:p>
          <a:p>
            <a:pPr marL="0" indent="0">
              <a:buNone/>
            </a:pPr>
            <a:r>
              <a:rPr lang="en-US" sz="3300" b="1" dirty="0"/>
              <a:t>Common violations:</a:t>
            </a:r>
          </a:p>
          <a:p>
            <a:r>
              <a:rPr lang="en-US" sz="3100" dirty="0"/>
              <a:t>Speeding</a:t>
            </a:r>
          </a:p>
          <a:p>
            <a:r>
              <a:rPr lang="en-US" sz="3100" dirty="0"/>
              <a:t>Distracted driving</a:t>
            </a:r>
          </a:p>
          <a:p>
            <a:r>
              <a:rPr lang="en-US" sz="3100" dirty="0"/>
              <a:t>Cell phone use</a:t>
            </a:r>
          </a:p>
          <a:p>
            <a:r>
              <a:rPr lang="en-US" sz="3100" dirty="0"/>
              <a:t>Move Over Law violations</a:t>
            </a:r>
          </a:p>
          <a:p>
            <a:r>
              <a:rPr lang="en-US" sz="3100" dirty="0"/>
              <a:t>Failure to obey flaggers</a:t>
            </a:r>
          </a:p>
          <a:p>
            <a:endParaRPr lang="en-US" dirty="0"/>
          </a:p>
        </p:txBody>
      </p:sp>
      <p:pic>
        <p:nvPicPr>
          <p:cNvPr id="5" name="Picture 4">
            <a:extLst>
              <a:ext uri="{FF2B5EF4-FFF2-40B4-BE49-F238E27FC236}">
                <a16:creationId xmlns:a16="http://schemas.microsoft.com/office/drawing/2014/main" id="{77652469-D310-3AB4-83E0-12A7BD61B9EE}"/>
              </a:ext>
            </a:extLst>
          </p:cNvPr>
          <p:cNvPicPr>
            <a:picLocks noChangeAspect="1"/>
          </p:cNvPicPr>
          <p:nvPr/>
        </p:nvPicPr>
        <p:blipFill>
          <a:blip r:embed="rId3"/>
          <a:stretch>
            <a:fillRect/>
          </a:stretch>
        </p:blipFill>
        <p:spPr>
          <a:xfrm>
            <a:off x="8671279" y="2952000"/>
            <a:ext cx="2513189" cy="3104270"/>
          </a:xfrm>
          <a:prstGeom prst="rect">
            <a:avLst/>
          </a:prstGeom>
        </p:spPr>
      </p:pic>
    </p:spTree>
    <p:extLst>
      <p:ext uri="{BB962C8B-B14F-4D97-AF65-F5344CB8AC3E}">
        <p14:creationId xmlns:p14="http://schemas.microsoft.com/office/powerpoint/2010/main" val="15023299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4EE4FD-ABDB-E0D0-7E50-2E331B900D44}"/>
              </a:ext>
            </a:extLst>
          </p:cNvPr>
          <p:cNvSpPr>
            <a:spLocks noGrp="1"/>
          </p:cNvSpPr>
          <p:nvPr>
            <p:ph type="title"/>
          </p:nvPr>
        </p:nvSpPr>
        <p:spPr/>
        <p:txBody>
          <a:bodyPr/>
          <a:lstStyle/>
          <a:p>
            <a:pPr algn="ctr"/>
            <a:r>
              <a:rPr lang="en-US" sz="4400" b="1" dirty="0"/>
              <a:t>Why It Was Needed</a:t>
            </a:r>
            <a:br>
              <a:rPr lang="en-US" b="1" dirty="0"/>
            </a:br>
            <a:endParaRPr lang="en-US" dirty="0"/>
          </a:p>
        </p:txBody>
      </p:sp>
      <p:sp>
        <p:nvSpPr>
          <p:cNvPr id="3" name="Content Placeholder 2">
            <a:extLst>
              <a:ext uri="{FF2B5EF4-FFF2-40B4-BE49-F238E27FC236}">
                <a16:creationId xmlns:a16="http://schemas.microsoft.com/office/drawing/2014/main" id="{5E25F126-9291-646C-1E59-99111145D736}"/>
              </a:ext>
            </a:extLst>
          </p:cNvPr>
          <p:cNvSpPr>
            <a:spLocks noGrp="1"/>
          </p:cNvSpPr>
          <p:nvPr>
            <p:ph idx="1"/>
          </p:nvPr>
        </p:nvSpPr>
        <p:spPr/>
        <p:txBody>
          <a:bodyPr/>
          <a:lstStyle/>
          <a:p>
            <a:pPr marL="0" indent="0" algn="ctr">
              <a:buNone/>
            </a:pPr>
            <a:r>
              <a:rPr lang="en-US" sz="3200" b="1" dirty="0"/>
              <a:t>The Reality Facing Highway Workers</a:t>
            </a:r>
          </a:p>
          <a:p>
            <a:pPr marL="0" indent="0" algn="ctr">
              <a:buNone/>
            </a:pPr>
            <a:endParaRPr lang="en-US" sz="3200" b="1" dirty="0"/>
          </a:p>
          <a:p>
            <a:pPr marL="0" indent="0">
              <a:buNone/>
            </a:pPr>
            <a:r>
              <a:rPr lang="en-US" sz="2800" dirty="0"/>
              <a:t>Highway workers face:</a:t>
            </a:r>
          </a:p>
          <a:p>
            <a:r>
              <a:rPr lang="en-US" sz="2800" dirty="0"/>
              <a:t>Vehicles traveling at highway speeds</a:t>
            </a:r>
          </a:p>
          <a:p>
            <a:r>
              <a:rPr lang="en-US" sz="2800" dirty="0"/>
              <a:t>Distracted drivers</a:t>
            </a:r>
          </a:p>
          <a:p>
            <a:r>
              <a:rPr lang="en-US" sz="2800" dirty="0"/>
              <a:t>Work zone intrusions</a:t>
            </a:r>
          </a:p>
          <a:p>
            <a:r>
              <a:rPr lang="en-US" sz="2800" dirty="0"/>
              <a:t>Aggressive lane changes</a:t>
            </a:r>
          </a:p>
          <a:p>
            <a:r>
              <a:rPr lang="en-US" sz="2800" dirty="0"/>
              <a:t>Failure to move over</a:t>
            </a:r>
          </a:p>
          <a:p>
            <a:endParaRPr lang="en-US" dirty="0"/>
          </a:p>
        </p:txBody>
      </p:sp>
    </p:spTree>
    <p:extLst>
      <p:ext uri="{BB962C8B-B14F-4D97-AF65-F5344CB8AC3E}">
        <p14:creationId xmlns:p14="http://schemas.microsoft.com/office/powerpoint/2010/main" val="24181091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08C868-4E66-53AA-239C-1582F7BE7CAF}"/>
              </a:ext>
            </a:extLst>
          </p:cNvPr>
          <p:cNvSpPr>
            <a:spLocks noGrp="1"/>
          </p:cNvSpPr>
          <p:nvPr>
            <p:ph type="title"/>
          </p:nvPr>
        </p:nvSpPr>
        <p:spPr/>
        <p:txBody>
          <a:bodyPr>
            <a:normAutofit/>
          </a:bodyPr>
          <a:lstStyle/>
          <a:p>
            <a:pPr algn="ctr"/>
            <a:r>
              <a:rPr lang="en-US" sz="4400" b="1" dirty="0"/>
              <a:t>Building a Statewide Program</a:t>
            </a:r>
            <a:br>
              <a:rPr lang="en-US" sz="4400" b="1" dirty="0"/>
            </a:br>
            <a:endParaRPr lang="en-US" sz="4400" dirty="0"/>
          </a:p>
        </p:txBody>
      </p:sp>
      <p:sp>
        <p:nvSpPr>
          <p:cNvPr id="3" name="Content Placeholder 2">
            <a:extLst>
              <a:ext uri="{FF2B5EF4-FFF2-40B4-BE49-F238E27FC236}">
                <a16:creationId xmlns:a16="http://schemas.microsoft.com/office/drawing/2014/main" id="{9C39F5BF-510F-34C8-E510-818FAB206C89}"/>
              </a:ext>
            </a:extLst>
          </p:cNvPr>
          <p:cNvSpPr>
            <a:spLocks noGrp="1"/>
          </p:cNvSpPr>
          <p:nvPr>
            <p:ph idx="1"/>
          </p:nvPr>
        </p:nvSpPr>
        <p:spPr>
          <a:xfrm>
            <a:off x="3869268" y="713982"/>
            <a:ext cx="7315200" cy="5120640"/>
          </a:xfrm>
        </p:spPr>
        <p:txBody>
          <a:bodyPr>
            <a:normAutofit/>
          </a:bodyPr>
          <a:lstStyle/>
          <a:p>
            <a:pPr marL="0" indent="0" algn="ctr">
              <a:buNone/>
            </a:pPr>
            <a:r>
              <a:rPr lang="en-US" sz="2800" b="1" dirty="0"/>
              <a:t>Expansion Across New York</a:t>
            </a:r>
          </a:p>
          <a:p>
            <a:endParaRPr lang="en-US" sz="2800" b="1" dirty="0"/>
          </a:p>
          <a:p>
            <a:pPr marL="0" indent="0">
              <a:buNone/>
            </a:pPr>
            <a:r>
              <a:rPr lang="en-US" sz="2600" dirty="0"/>
              <a:t>Since 2019:</a:t>
            </a:r>
          </a:p>
          <a:p>
            <a:r>
              <a:rPr lang="en-US" sz="2600" dirty="0"/>
              <a:t>Expanded statewide</a:t>
            </a:r>
          </a:p>
          <a:p>
            <a:r>
              <a:rPr lang="en-US" sz="2600" dirty="0"/>
              <a:t>Involves multiple State Police troops</a:t>
            </a:r>
          </a:p>
          <a:p>
            <a:r>
              <a:rPr lang="en-US" sz="2600" dirty="0"/>
              <a:t>Includes local law enforcement participation</a:t>
            </a:r>
          </a:p>
          <a:p>
            <a:r>
              <a:rPr lang="en-US" sz="2600" dirty="0"/>
              <a:t>Conducted throughout construction season</a:t>
            </a:r>
          </a:p>
          <a:p>
            <a:r>
              <a:rPr lang="en-US" sz="2600" dirty="0"/>
              <a:t>Supported by labor organizations and contractors</a:t>
            </a:r>
          </a:p>
          <a:p>
            <a:endParaRPr lang="en-US" sz="2800" dirty="0"/>
          </a:p>
        </p:txBody>
      </p:sp>
    </p:spTree>
    <p:extLst>
      <p:ext uri="{BB962C8B-B14F-4D97-AF65-F5344CB8AC3E}">
        <p14:creationId xmlns:p14="http://schemas.microsoft.com/office/powerpoint/2010/main" val="22132286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EDA253-BA31-4174-D7EF-BD0B74D31CC3}"/>
              </a:ext>
            </a:extLst>
          </p:cNvPr>
          <p:cNvSpPr>
            <a:spLocks noGrp="1"/>
          </p:cNvSpPr>
          <p:nvPr>
            <p:ph type="title"/>
          </p:nvPr>
        </p:nvSpPr>
        <p:spPr/>
        <p:txBody>
          <a:bodyPr>
            <a:normAutofit/>
          </a:bodyPr>
          <a:lstStyle/>
          <a:p>
            <a:pPr algn="ctr"/>
            <a:r>
              <a:rPr lang="en-US" sz="3900" b="1" dirty="0"/>
              <a:t>Labor and Law Enforcement Working Together</a:t>
            </a:r>
            <a:br>
              <a:rPr lang="en-US" sz="4400" b="1" dirty="0"/>
            </a:br>
            <a:endParaRPr lang="en-US" sz="4400" b="1" dirty="0"/>
          </a:p>
        </p:txBody>
      </p:sp>
      <p:sp>
        <p:nvSpPr>
          <p:cNvPr id="3" name="Content Placeholder 2">
            <a:extLst>
              <a:ext uri="{FF2B5EF4-FFF2-40B4-BE49-F238E27FC236}">
                <a16:creationId xmlns:a16="http://schemas.microsoft.com/office/drawing/2014/main" id="{5A37B801-6803-EDAB-0AF8-5FAAC0A60A13}"/>
              </a:ext>
            </a:extLst>
          </p:cNvPr>
          <p:cNvSpPr>
            <a:spLocks noGrp="1"/>
          </p:cNvSpPr>
          <p:nvPr>
            <p:ph idx="1"/>
          </p:nvPr>
        </p:nvSpPr>
        <p:spPr>
          <a:xfrm>
            <a:off x="3616657" y="864108"/>
            <a:ext cx="8093122" cy="5120640"/>
          </a:xfrm>
        </p:spPr>
        <p:txBody>
          <a:bodyPr>
            <a:normAutofit/>
          </a:bodyPr>
          <a:lstStyle/>
          <a:p>
            <a:pPr marL="0" indent="0" algn="ctr">
              <a:buNone/>
            </a:pPr>
            <a:r>
              <a:rPr lang="en-US" sz="3200" b="1" dirty="0"/>
              <a:t>A Shared Mission</a:t>
            </a:r>
          </a:p>
          <a:p>
            <a:pPr marL="0" indent="0" algn="ctr">
              <a:buNone/>
            </a:pPr>
            <a:endParaRPr lang="en-US" b="1" dirty="0"/>
          </a:p>
          <a:p>
            <a:pPr marL="0" indent="0">
              <a:buNone/>
            </a:pPr>
            <a:r>
              <a:rPr lang="en-US" sz="2600" dirty="0"/>
              <a:t>Highway Workers + Law Enforcement = </a:t>
            </a:r>
            <a:r>
              <a:rPr lang="en-US" sz="2600" b="1" dirty="0"/>
              <a:t>Safer Work Zones</a:t>
            </a:r>
            <a:endParaRPr lang="en-US" sz="2600" dirty="0"/>
          </a:p>
          <a:p>
            <a:endParaRPr lang="en-US" sz="2600" dirty="0"/>
          </a:p>
          <a:p>
            <a:pPr marL="0" indent="0">
              <a:buNone/>
            </a:pPr>
            <a:r>
              <a:rPr lang="en-US" sz="2600" dirty="0"/>
              <a:t>Benefits:</a:t>
            </a:r>
          </a:p>
          <a:p>
            <a:r>
              <a:rPr lang="en-US" sz="2600" dirty="0"/>
              <a:t>Immediate enforcement</a:t>
            </a:r>
          </a:p>
          <a:p>
            <a:r>
              <a:rPr lang="en-US" sz="2600" dirty="0"/>
              <a:t>Increased worker confidence</a:t>
            </a:r>
          </a:p>
          <a:p>
            <a:r>
              <a:rPr lang="en-US" sz="2600" dirty="0"/>
              <a:t>Public awareness</a:t>
            </a:r>
          </a:p>
          <a:p>
            <a:r>
              <a:rPr lang="en-US" sz="2600" dirty="0"/>
              <a:t>Reduced dangerous behavior</a:t>
            </a:r>
          </a:p>
          <a:p>
            <a:endParaRPr lang="en-US" dirty="0"/>
          </a:p>
        </p:txBody>
      </p:sp>
    </p:spTree>
    <p:extLst>
      <p:ext uri="{BB962C8B-B14F-4D97-AF65-F5344CB8AC3E}">
        <p14:creationId xmlns:p14="http://schemas.microsoft.com/office/powerpoint/2010/main" val="17250324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98286F-1497-4DA4-7AD9-87958919A33C}"/>
              </a:ext>
            </a:extLst>
          </p:cNvPr>
          <p:cNvSpPr>
            <a:spLocks noGrp="1"/>
          </p:cNvSpPr>
          <p:nvPr>
            <p:ph type="title"/>
          </p:nvPr>
        </p:nvSpPr>
        <p:spPr/>
        <p:txBody>
          <a:bodyPr>
            <a:normAutofit/>
          </a:bodyPr>
          <a:lstStyle/>
          <a:p>
            <a:pPr algn="ctr"/>
            <a:r>
              <a:rPr lang="en-US" sz="4400" b="1" dirty="0"/>
              <a:t>The Human Side of Work Zones</a:t>
            </a:r>
            <a:br>
              <a:rPr lang="en-US" sz="4400" b="1" dirty="0"/>
            </a:br>
            <a:endParaRPr lang="en-US" sz="4400" dirty="0"/>
          </a:p>
        </p:txBody>
      </p:sp>
      <p:sp>
        <p:nvSpPr>
          <p:cNvPr id="3" name="Content Placeholder 2">
            <a:extLst>
              <a:ext uri="{FF2B5EF4-FFF2-40B4-BE49-F238E27FC236}">
                <a16:creationId xmlns:a16="http://schemas.microsoft.com/office/drawing/2014/main" id="{60C333B2-9894-FE13-5EDF-3C677B129FEA}"/>
              </a:ext>
            </a:extLst>
          </p:cNvPr>
          <p:cNvSpPr>
            <a:spLocks noGrp="1"/>
          </p:cNvSpPr>
          <p:nvPr>
            <p:ph idx="1"/>
          </p:nvPr>
        </p:nvSpPr>
        <p:spPr>
          <a:xfrm>
            <a:off x="3507474" y="505746"/>
            <a:ext cx="8215953" cy="5837364"/>
          </a:xfrm>
        </p:spPr>
        <p:txBody>
          <a:bodyPr>
            <a:normAutofit fontScale="77500" lnSpcReduction="20000"/>
          </a:bodyPr>
          <a:lstStyle/>
          <a:p>
            <a:pPr marL="0" indent="0" algn="ctr">
              <a:buNone/>
            </a:pPr>
            <a:endParaRPr lang="en-US" b="1" dirty="0"/>
          </a:p>
          <a:p>
            <a:pPr marL="0" indent="0" algn="ctr">
              <a:buNone/>
            </a:pPr>
            <a:r>
              <a:rPr lang="en-US" sz="3300" b="1" dirty="0"/>
              <a:t>Behind Every Hard Hat</a:t>
            </a:r>
            <a:endParaRPr lang="en-US" sz="3000" b="1" dirty="0"/>
          </a:p>
          <a:p>
            <a:pPr marL="0" indent="0">
              <a:buNone/>
            </a:pPr>
            <a:r>
              <a:rPr lang="en-US" sz="3000" dirty="0"/>
              <a:t>Workers are:</a:t>
            </a:r>
          </a:p>
          <a:p>
            <a:r>
              <a:rPr lang="en-US" sz="3000" dirty="0"/>
              <a:t>Mothers</a:t>
            </a:r>
          </a:p>
          <a:p>
            <a:r>
              <a:rPr lang="en-US" sz="3000" dirty="0"/>
              <a:t>Fathers</a:t>
            </a:r>
          </a:p>
          <a:p>
            <a:r>
              <a:rPr lang="en-US" sz="3000" dirty="0"/>
              <a:t>Grandparents</a:t>
            </a:r>
          </a:p>
          <a:p>
            <a:r>
              <a:rPr lang="en-US" sz="3000" dirty="0"/>
              <a:t>Veterans</a:t>
            </a:r>
          </a:p>
          <a:p>
            <a:r>
              <a:rPr lang="en-US" sz="3000" dirty="0"/>
              <a:t>Coaches</a:t>
            </a:r>
          </a:p>
          <a:p>
            <a:r>
              <a:rPr lang="en-US" sz="3000" dirty="0"/>
              <a:t>Community members</a:t>
            </a:r>
          </a:p>
          <a:p>
            <a:pPr marL="0" indent="0">
              <a:buNone/>
            </a:pPr>
            <a:endParaRPr lang="en-US" sz="3000" dirty="0"/>
          </a:p>
          <a:p>
            <a:pPr marL="0" indent="0">
              <a:buNone/>
            </a:pPr>
            <a:r>
              <a:rPr lang="en-US" sz="3000" dirty="0"/>
              <a:t>The message is simple:</a:t>
            </a:r>
          </a:p>
          <a:p>
            <a:pPr marL="0" indent="0">
              <a:buNone/>
            </a:pPr>
            <a:r>
              <a:rPr lang="en-US" sz="3500" b="1" dirty="0"/>
              <a:t>"Help Us Get Home"</a:t>
            </a:r>
          </a:p>
          <a:p>
            <a:pPr marL="0" indent="0">
              <a:buNone/>
            </a:pPr>
            <a:endParaRPr lang="en-US" sz="3000" dirty="0"/>
          </a:p>
          <a:p>
            <a:pPr marL="0" indent="0">
              <a:buNone/>
            </a:pPr>
            <a:r>
              <a:rPr lang="en-US" sz="3000" dirty="0"/>
              <a:t>This has become a central message in New York's work zone safety campaign.</a:t>
            </a:r>
          </a:p>
          <a:p>
            <a:endParaRPr lang="en-US" dirty="0"/>
          </a:p>
        </p:txBody>
      </p:sp>
    </p:spTree>
    <p:extLst>
      <p:ext uri="{BB962C8B-B14F-4D97-AF65-F5344CB8AC3E}">
        <p14:creationId xmlns:p14="http://schemas.microsoft.com/office/powerpoint/2010/main" val="6503246"/>
      </p:ext>
    </p:extLst>
  </p:cSld>
  <p:clrMapOvr>
    <a:masterClrMapping/>
  </p:clrMapOvr>
</p:sld>
</file>

<file path=ppt/theme/theme1.xml><?xml version="1.0" encoding="utf-8"?>
<a:theme xmlns:a="http://schemas.openxmlformats.org/drawingml/2006/main" name="Frame">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TM03457475[[fn=Frame]]</Template>
  <TotalTime>463</TotalTime>
  <Words>1020</Words>
  <Application>Microsoft Office PowerPoint</Application>
  <PresentationFormat>Widescreen</PresentationFormat>
  <Paragraphs>262</Paragraphs>
  <Slides>23</Slides>
  <Notes>23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23</vt:i4>
      </vt:variant>
    </vt:vector>
  </HeadingPairs>
  <TitlesOfParts>
    <vt:vector size="27" baseType="lpstr">
      <vt:lpstr>Aptos</vt:lpstr>
      <vt:lpstr>Corbel</vt:lpstr>
      <vt:lpstr>Wingdings 2</vt:lpstr>
      <vt:lpstr>Frame</vt:lpstr>
      <vt:lpstr>Operation Hard Hat:  Protecting New York's Highway Workers </vt:lpstr>
      <vt:lpstr>Operation Hard Hat </vt:lpstr>
      <vt:lpstr>Why We Are Here </vt:lpstr>
      <vt:lpstr>The Birth of Operation Hard Hat </vt:lpstr>
      <vt:lpstr>How Operation Hard Hat Works </vt:lpstr>
      <vt:lpstr>Why It Was Needed </vt:lpstr>
      <vt:lpstr>Building a Statewide Program </vt:lpstr>
      <vt:lpstr>Labor and Law Enforcement Working Together </vt:lpstr>
      <vt:lpstr>The Human Side of Work Zones </vt:lpstr>
      <vt:lpstr> 2022 Results </vt:lpstr>
      <vt:lpstr>Work Zone Dangers Continue </vt:lpstr>
      <vt:lpstr>NYSDOT Work Zone Intrusions </vt:lpstr>
      <vt:lpstr>2025 Enforcement Results </vt:lpstr>
      <vt:lpstr>Local Example: Southern Tier </vt:lpstr>
      <vt:lpstr>2026 National Work Zone Awareness Week </vt:lpstr>
      <vt:lpstr>Breakdown of 2026 Violations </vt:lpstr>
      <vt:lpstr>Why Enforcement Matters </vt:lpstr>
      <vt:lpstr>Respect the Zone So We All Get Home </vt:lpstr>
      <vt:lpstr>The Importance of  Relationships between Highway Workers and Law Enforcement </vt:lpstr>
      <vt:lpstr>What Drivers Need to Remember </vt:lpstr>
      <vt:lpstr>Looking Forward </vt:lpstr>
      <vt:lpstr>Final Message </vt:lpstr>
      <vt:lpstr>Questions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Silvana Maroney</dc:creator>
  <cp:lastModifiedBy>Darren Trast 221</cp:lastModifiedBy>
  <cp:revision>2</cp:revision>
  <cp:lastPrinted>2026-06-14T19:32:19Z</cp:lastPrinted>
  <dcterms:created xsi:type="dcterms:W3CDTF">2026-06-14T18:20:30Z</dcterms:created>
  <dcterms:modified xsi:type="dcterms:W3CDTF">2026-06-30T18:13:06Z</dcterms:modified>
</cp:coreProperties>
</file>